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53"/>
  </p:sldMasterIdLst>
  <p:notesMasterIdLst>
    <p:notesMasterId r:id="rId72"/>
  </p:notesMasterIdLst>
  <p:handoutMasterIdLst>
    <p:handoutMasterId r:id="rId73"/>
  </p:handoutMasterIdLst>
  <p:sldIdLst>
    <p:sldId id="361" r:id="rId54"/>
    <p:sldId id="344" r:id="rId55"/>
    <p:sldId id="358" r:id="rId56"/>
    <p:sldId id="362" r:id="rId57"/>
    <p:sldId id="363" r:id="rId58"/>
    <p:sldId id="365" r:id="rId59"/>
    <p:sldId id="366" r:id="rId60"/>
    <p:sldId id="364" r:id="rId61"/>
    <p:sldId id="353" r:id="rId62"/>
    <p:sldId id="347" r:id="rId63"/>
    <p:sldId id="368" r:id="rId64"/>
    <p:sldId id="349" r:id="rId65"/>
    <p:sldId id="367" r:id="rId66"/>
    <p:sldId id="369" r:id="rId67"/>
    <p:sldId id="350" r:id="rId68"/>
    <p:sldId id="351" r:id="rId69"/>
    <p:sldId id="357" r:id="rId70"/>
    <p:sldId id="352" r:id="rId7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800000"/>
    <a:srgbClr val="FFCC00"/>
    <a:srgbClr val="FFF7DD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5119" autoAdjust="0"/>
  </p:normalViewPr>
  <p:slideViewPr>
    <p:cSldViewPr>
      <p:cViewPr>
        <p:scale>
          <a:sx n="103" d="100"/>
          <a:sy n="103" d="100"/>
        </p:scale>
        <p:origin x="-10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0" d="100"/>
          <a:sy n="60" d="100"/>
        </p:scale>
        <p:origin x="-4404" y="-87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Master" Target="slideMasters/slideMaster1.xml"/><Relationship Id="rId58" Type="http://schemas.openxmlformats.org/officeDocument/2006/relationships/slide" Target="slides/slide5.xml"/><Relationship Id="rId66" Type="http://schemas.openxmlformats.org/officeDocument/2006/relationships/slide" Target="slides/slide13.xml"/><Relationship Id="rId74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8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3.xml"/><Relationship Id="rId64" Type="http://schemas.openxmlformats.org/officeDocument/2006/relationships/slide" Target="slides/slide11.xml"/><Relationship Id="rId69" Type="http://schemas.openxmlformats.org/officeDocument/2006/relationships/slide" Target="slides/slide16.xml"/><Relationship Id="rId7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6.xml"/><Relationship Id="rId67" Type="http://schemas.openxmlformats.org/officeDocument/2006/relationships/slide" Target="slides/slide1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slide" Target="slides/slide17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handoutMaster" Target="handoutMasters/handoutMaster1.xml"/><Relationship Id="rId78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" Target="slides/slide2.xml"/><Relationship Id="rId7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1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smtClean="0"/>
            </a:lvl1pPr>
          </a:lstStyle>
          <a:p>
            <a:pPr>
              <a:defRPr/>
            </a:pPr>
            <a:fld id="{0149B8DD-82C6-4A75-A47E-11D1C214EEAD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D08801-1D29-45EF-B4B6-EA53274DC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2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C804D4-1744-4A9D-B149-3FAF129A9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077" indent="-283490" defTabSz="922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3964" indent="-226793" defTabSz="922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549" indent="-226793" defTabSz="922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135" indent="-226793" defTabSz="922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4720" indent="-226793" defTabSz="922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8305" indent="-226793" defTabSz="922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1892" indent="-226793" defTabSz="922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5477" indent="-226793" defTabSz="922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8BAA95-87C3-4816-97B1-B6929019FF1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9875" y="614363"/>
            <a:ext cx="3900488" cy="2925762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035" tIns="45519" rIns="91035" bIns="45519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21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7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6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80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0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9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43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9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3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5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04D4-1744-4A9D-B149-3FAF129A9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3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.cw.jpg"/>
          <p:cNvPicPr>
            <a:picLocks noChangeAspect="1"/>
          </p:cNvPicPr>
          <p:nvPr userDrawn="1"/>
        </p:nvPicPr>
        <p:blipFill>
          <a:blip r:embed="rId2"/>
          <a:srcRect t="35897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pic>
        <p:nvPicPr>
          <p:cNvPr id="4" name="Picture 3" descr="CalOES-Horizontal-Large-trans-P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400" y="533400"/>
            <a:ext cx="491453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3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92"/>
            <a:ext cx="9154160" cy="6845808"/>
          </a:xfrm>
          <a:prstGeom prst="rect">
            <a:avLst/>
          </a:prstGeom>
        </p:spPr>
      </p:pic>
      <p:pic>
        <p:nvPicPr>
          <p:cNvPr id="8" name="Picture 7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064"/>
            <a:ext cx="9154160" cy="1525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4570" y="762000"/>
            <a:ext cx="7848600" cy="1069975"/>
          </a:xfrm>
        </p:spPr>
        <p:txBody>
          <a:bodyPr wrap="square"/>
          <a:lstStyle>
            <a:lvl1pPr algn="l">
              <a:defRPr b="0">
                <a:solidFill>
                  <a:srgbClr val="003F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54570" y="1984375"/>
            <a:ext cx="5181600" cy="3425825"/>
          </a:xfrm>
        </p:spPr>
        <p:txBody>
          <a:bodyPr/>
          <a:lstStyle>
            <a:lvl1pPr>
              <a:buClr>
                <a:srgbClr val="003F78"/>
              </a:buCl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5988570" y="1984375"/>
            <a:ext cx="2514600" cy="3425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92"/>
            <a:ext cx="9154160" cy="6845808"/>
          </a:xfrm>
          <a:prstGeom prst="rect">
            <a:avLst/>
          </a:prstGeom>
        </p:spPr>
      </p:pic>
      <p:pic>
        <p:nvPicPr>
          <p:cNvPr id="10" name="Picture 9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064"/>
            <a:ext cx="9154160" cy="15256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8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58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64"/>
            <a:ext cx="9154160" cy="6862064"/>
          </a:xfrm>
          <a:prstGeom prst="rect">
            <a:avLst/>
          </a:prstGeom>
        </p:spPr>
      </p:pic>
      <p:pic>
        <p:nvPicPr>
          <p:cNvPr id="8" name="Picture 7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064"/>
            <a:ext cx="9154160" cy="152569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1076"/>
            <a:ext cx="5486400" cy="4005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3806"/>
            <a:ext cx="5486400" cy="487363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64"/>
            <a:ext cx="9154160" cy="6862064"/>
          </a:xfrm>
          <a:prstGeom prst="rect">
            <a:avLst/>
          </a:prstGeom>
        </p:spPr>
      </p:pic>
      <p:pic>
        <p:nvPicPr>
          <p:cNvPr id="8" name="Picture 7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064"/>
            <a:ext cx="9154160" cy="152569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1076"/>
            <a:ext cx="5486400" cy="4005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3806"/>
            <a:ext cx="5486400" cy="487363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" y="6134341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7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B0D2-C058-4CF8-B242-ECC31A247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E794-30C2-44C1-A0B3-9C449B8ED0F6}" type="datetime1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5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0D49-BCA1-4B67-8DD1-9F2EB3C9E0E1}" type="datetime1">
              <a:rPr lang="en-US" smtClean="0"/>
              <a:t>8/20/2018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4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F9B4-A612-4047-A2C7-CD2EFEADF1F2}" type="datetimeFigureOut">
              <a:rPr lang="en-US" smtClean="0"/>
              <a:pPr/>
              <a:t>8/20/2018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3F1B-A2CF-FC45-B7BE-167078FD64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ectionStartSlide.cw.jpg"/>
          <p:cNvPicPr>
            <a:picLocks noChangeAspect="1"/>
          </p:cNvPicPr>
          <p:nvPr userDrawn="1"/>
        </p:nvPicPr>
        <p:blipFill>
          <a:blip r:embed="rId2"/>
          <a:srcRect t="36029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/>
          <a:lstStyle>
            <a:lvl1pPr>
              <a:defRPr>
                <a:solidFill>
                  <a:srgbClr val="003F78"/>
                </a:solidFill>
                <a:effectLst>
                  <a:outerShdw blurRad="25400" dist="38100" dir="270000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CalOES-Horizontal-Large-trans-P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400" y="533400"/>
            <a:ext cx="491453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4160" cy="6845808"/>
          </a:xfrm>
          <a:prstGeom prst="rect">
            <a:avLst/>
          </a:prstGeom>
        </p:spPr>
      </p:pic>
      <p:pic>
        <p:nvPicPr>
          <p:cNvPr id="6" name="Picture 5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5759"/>
            <a:ext cx="9154160" cy="152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06997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3F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4160" cy="6845808"/>
          </a:xfrm>
          <a:prstGeom prst="rect">
            <a:avLst/>
          </a:prstGeom>
        </p:spPr>
      </p:pic>
      <p:pic>
        <p:nvPicPr>
          <p:cNvPr id="8" name="Picture 7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5759"/>
            <a:ext cx="9154160" cy="15256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56920" y="762000"/>
            <a:ext cx="7620000" cy="1069975"/>
          </a:xfrm>
        </p:spPr>
        <p:txBody>
          <a:bodyPr/>
          <a:lstStyle>
            <a:lvl1pPr algn="l">
              <a:defRPr b="0">
                <a:solidFill>
                  <a:srgbClr val="003F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56920" y="1984375"/>
            <a:ext cx="7620000" cy="2773363"/>
          </a:xfrm>
        </p:spPr>
        <p:txBody>
          <a:bodyPr/>
          <a:lstStyle>
            <a:lvl1pPr>
              <a:buClr>
                <a:srgbClr val="003F78"/>
              </a:buCl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520"/>
            <a:ext cx="9131808" cy="6845808"/>
          </a:xfrm>
          <a:prstGeom prst="rect">
            <a:avLst/>
          </a:prstGeom>
        </p:spPr>
      </p:pic>
      <p:pic>
        <p:nvPicPr>
          <p:cNvPr id="9" name="Picture 8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5759"/>
            <a:ext cx="9154160" cy="15256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4570" y="762000"/>
            <a:ext cx="7848600" cy="1069975"/>
          </a:xfrm>
        </p:spPr>
        <p:txBody>
          <a:bodyPr wrap="square"/>
          <a:lstStyle>
            <a:lvl1pPr algn="l">
              <a:defRPr b="0">
                <a:solidFill>
                  <a:srgbClr val="003F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54570" y="1984375"/>
            <a:ext cx="5181600" cy="3425825"/>
          </a:xfrm>
        </p:spPr>
        <p:txBody>
          <a:bodyPr/>
          <a:lstStyle>
            <a:lvl1pPr>
              <a:buClr>
                <a:srgbClr val="003F78"/>
              </a:buCl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5988570" y="1984375"/>
            <a:ext cx="2514600" cy="3425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5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1808" cy="6845808"/>
          </a:xfrm>
          <a:prstGeom prst="rect">
            <a:avLst/>
          </a:prstGeom>
        </p:spPr>
      </p:pic>
      <p:pic>
        <p:nvPicPr>
          <p:cNvPr id="9" name="Picture 8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5759"/>
            <a:ext cx="9154160" cy="1525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11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4160" cy="6868328"/>
          </a:xfrm>
          <a:prstGeom prst="rect">
            <a:avLst/>
          </a:prstGeom>
        </p:spPr>
      </p:pic>
      <p:pic>
        <p:nvPicPr>
          <p:cNvPr id="9" name="Picture 8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5759"/>
            <a:ext cx="9154160" cy="15256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1076"/>
            <a:ext cx="5486400" cy="4005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3806"/>
            <a:ext cx="5486400" cy="487363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4160" cy="6862565"/>
          </a:xfrm>
          <a:prstGeom prst="rect">
            <a:avLst/>
          </a:prstGeom>
        </p:spPr>
      </p:pic>
      <p:pic>
        <p:nvPicPr>
          <p:cNvPr id="8" name="Picture 7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064"/>
            <a:ext cx="9154160" cy="1525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06997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3F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92"/>
            <a:ext cx="9154160" cy="68458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620000" cy="1069975"/>
          </a:xfrm>
        </p:spPr>
        <p:txBody>
          <a:bodyPr/>
          <a:lstStyle>
            <a:lvl1pPr algn="l">
              <a:defRPr b="0">
                <a:solidFill>
                  <a:srgbClr val="003F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6775"/>
            <a:ext cx="7620000" cy="2773363"/>
          </a:xfrm>
        </p:spPr>
        <p:txBody>
          <a:bodyPr/>
          <a:lstStyle>
            <a:lvl1pPr>
              <a:buClr>
                <a:srgbClr val="003F78"/>
              </a:buCl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064"/>
            <a:ext cx="9154160" cy="152569"/>
          </a:xfrm>
          <a:prstGeom prst="rect">
            <a:avLst/>
          </a:prstGeom>
        </p:spPr>
      </p:pic>
      <p:pic>
        <p:nvPicPr>
          <p:cNvPr id="10" name="Picture 9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400" y="6019800"/>
            <a:ext cx="1670319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604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es.ca.gov/cal-oes-divisions/recovery/disaster-mitigation-technical-support/404-hazard-mitigation-grant-progra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oes.ca.gov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MGP@CalOES.c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24200"/>
            <a:ext cx="9144000" cy="3733800"/>
          </a:xfrm>
          <a:ln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Mitigation Grant Program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2018 California Wildfires and</a:t>
            </a:r>
            <a:b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Winds</a:t>
            </a:r>
            <a:b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DR-4382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71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Ineligible Activities – Slide 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ct val="0"/>
              </a:spcBef>
            </a:pPr>
            <a:r>
              <a:rPr lang="en-US" alt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 for which actual physical work has occurred prior to approval and obligation</a:t>
            </a:r>
            <a:endParaRPr lang="en-US" alt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 that do not implement a long term stand alone risk reduction strategy</a:t>
            </a:r>
          </a:p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 contingent upon another project or action to be effective</a:t>
            </a:r>
          </a:p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 that cannot be completed within 36 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months</a:t>
            </a: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Ineligible Activities – Slide 2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ct val="0"/>
              </a:spcBef>
            </a:pP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 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investigations</a:t>
            </a:r>
          </a:p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response activities or equipment (e.g. fire engines)</a:t>
            </a:r>
          </a:p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Flood control projects related to the repair or replacement of dams and other flood-control structures</a:t>
            </a:r>
          </a:p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 that address the operation, deferred/future maintenance, rehabilitation, restoration, or replacement of existing structures, facilities, or infrastructure, </a:t>
            </a:r>
            <a:r>
              <a:rPr lang="en-US" altLang="en-US" sz="2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increasing the level of </a:t>
            </a:r>
            <a:r>
              <a:rPr lang="en-US" altLang="en-US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3352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9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 Requirements – Part 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Eligible Subapplicants: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</a:t>
            </a: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Agencies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Governments: Cities and Counties 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Districts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Federally Recognized Tribes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Private Nonprofit Organizations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9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 Requirements – Part 2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Eligible 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Subapplicants Continued:</a:t>
            </a: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a FEMA-approved and adopted Local Hazard Mitigation Plan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75% Federal Share / 25% Local Cost Share – Cal OES does not contribute to the local cost share requirement for HMGP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month Period of Performance (POP) - begins once the project is approved by FEMA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obtain environmental clearances under CEQA</a:t>
            </a: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CONSTRUCTION PRIOR TO APPROVAL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9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Limitations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ct val="0"/>
              </a:spcBef>
            </a:pP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Funding Limitations for Planning Subapplications:</a:t>
            </a: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Jurisdiction Local Hazard Mitigation Plans:</a:t>
            </a:r>
          </a:p>
          <a:p>
            <a:pPr marL="690563" lvl="2" indent="-231775">
              <a:spcBef>
                <a:spcPct val="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$125,000</a:t>
            </a:r>
          </a:p>
          <a:p>
            <a:pPr marL="458788" lvl="2" indent="0">
              <a:spcBef>
                <a:spcPct val="0"/>
              </a:spcBef>
              <a:buClr>
                <a:schemeClr val="tx2"/>
              </a:buClr>
              <a:buSzPct val="75000"/>
              <a:buNone/>
            </a:pPr>
            <a:endParaRPr lang="en-US" alt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-228600"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Multi-Jurisdiction Local Hazard Mitigation Plans:</a:t>
            </a:r>
          </a:p>
          <a:p>
            <a:pPr marL="690563" lvl="2" indent="-231775">
              <a:spcBef>
                <a:spcPct val="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$250,000</a:t>
            </a:r>
            <a:endParaRPr lang="en-US" alt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98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Notice of Interest (NOI)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1143000"/>
            <a:ext cx="41148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period:</a:t>
            </a:r>
          </a:p>
          <a:p>
            <a:pPr marL="457200" lvl="1" indent="-233363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20 - October 5, 2018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Funding available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 marL="457200" lvl="1" indent="-228600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eligible project types</a:t>
            </a:r>
          </a:p>
          <a:p>
            <a:pPr marL="457200" lvl="1" indent="-228600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Hazard Mitigation Plans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0" y="1142999"/>
            <a:ext cx="4297660" cy="1371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pPr marL="457200" lvl="1" indent="-228600" fontAlgn="auto"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Cal OES HMGP Website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 fontAlgn="auto"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icture of H M G P web page" title="California Office of Emergency Services H M G P Web page">
            <a:extLst>
              <a:ext uri="{FF2B5EF4-FFF2-40B4-BE49-F238E27FC236}">
                <a16:creationId xmlns:a16="http://schemas.microsoft.com/office/drawing/2014/main" xmlns="" id="{4CE233DA-5E9B-4154-9E09-AD5A5DEE9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4600"/>
            <a:ext cx="4297660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8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9975"/>
          </a:xfrm>
        </p:spPr>
        <p:txBody>
          <a:bodyPr lIns="0" tIns="0" rIns="0" bIns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Subapplication Development and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Benefit-Cost Analysis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7800"/>
            <a:ext cx="8229600" cy="468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day workshops offering training and one-on-one assistance regarding the HMGP subapplication and FEMA Benefit Cost Analysis (BCA) tool for jurisdictions with approved NOIs</a:t>
            </a:r>
          </a:p>
          <a:p>
            <a:pPr marL="228600" indent="-2286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Dates, times, and locations to be determined</a:t>
            </a:r>
          </a:p>
          <a:p>
            <a:pPr marL="228600" indent="-2286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Stay tuned for more information on our website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Additional Funding Opportunity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Pre-Disaster Mitigation (PDM) Grant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799"/>
            <a:ext cx="8229600" cy="5108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Annual appropriation from Congress </a:t>
            </a:r>
          </a:p>
          <a:p>
            <a:pPr marL="228600" indent="-228600"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Competitive nationwide ($232 million)</a:t>
            </a:r>
          </a:p>
          <a:p>
            <a:pPr marL="228600" indent="-228600"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Notice of Funding Opportunity (NOFO)</a:t>
            </a:r>
          </a:p>
          <a:p>
            <a:pPr marL="228600" indent="-228600"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applications submitted through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eGrants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our site for more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information:</a:t>
            </a:r>
          </a:p>
          <a:p>
            <a:pPr marL="457200" lvl="1" indent="-228600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Cal OES Website (http://www.caloes.ca.gov/)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“Pre-Disaster &amp; Flood Mitigation”</a:t>
            </a:r>
          </a:p>
          <a:p>
            <a:pPr marL="228600" indent="-228600"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Email: PDFM@caloes.ca.gov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471132"/>
            <a:ext cx="9144000" cy="1069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Direct all related questions to:</a:t>
            </a:r>
            <a:endParaRPr lang="en-US" sz="3600" b="1" dirty="0"/>
          </a:p>
        </p:txBody>
      </p:sp>
      <p:sp>
        <p:nvSpPr>
          <p:cNvPr id="3075" name="Content Placeholder 2" title="This is the email address of H M G P"/>
          <p:cNvSpPr>
            <a:spLocks noGrp="1"/>
          </p:cNvSpPr>
          <p:nvPr>
            <p:ph idx="1"/>
          </p:nvPr>
        </p:nvSpPr>
        <p:spPr>
          <a:xfrm>
            <a:off x="756920" y="2917437"/>
            <a:ext cx="7620000" cy="10449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HMGP@CalOES.ca.gov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99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Agency Logos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title="California Governor's Office of Emergency Services Logo">
            <a:extLst>
              <a:ext uri="{FF2B5EF4-FFF2-40B4-BE49-F238E27FC236}">
                <a16:creationId xmlns:a16="http://schemas.microsoft.com/office/drawing/2014/main" xmlns="" id="{213A9E15-9B7C-4875-8759-48B5C30F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39" y="1348274"/>
            <a:ext cx="59179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8" title="Federal Emergency Managemnt Agency Logo">
            <a:extLst>
              <a:ext uri="{FF2B5EF4-FFF2-40B4-BE49-F238E27FC236}">
                <a16:creationId xmlns:a16="http://schemas.microsoft.com/office/drawing/2014/main" xmlns="" id="{BD6D5FE3-A90C-4A38-A5D7-9BB6B0A35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7" y="3708924"/>
            <a:ext cx="5562600" cy="19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Hazard Mitigation Grant Program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HMGP)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684049"/>
          </a:xfrm>
        </p:spPr>
        <p:txBody>
          <a:bodyPr lIns="0" tIns="0" rIns="0" bIns="0">
            <a:noAutofit/>
          </a:bodyPr>
          <a:lstStyle/>
          <a:p>
            <a:pPr marL="228600" lvl="0" indent="-2286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key purpose of HMGP is to implement mitigation measures that reduce loss to life and improved property from future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disasters</a:t>
            </a:r>
          </a:p>
          <a:p>
            <a:pPr marL="228600" lvl="0" indent="-22860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US" alt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 must implement </a:t>
            </a:r>
            <a:r>
              <a:rPr lang="en-US" altLang="en-US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stand alone</a:t>
            </a:r>
            <a:r>
              <a:rPr lang="en-US" alt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risk reduction </a:t>
            </a:r>
            <a:r>
              <a:rPr lang="en-US" alt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</a:p>
          <a:p>
            <a:pPr marL="228600" indent="-228600">
              <a:spcBef>
                <a:spcPct val="0"/>
              </a:spcBef>
              <a:buNone/>
            </a:pPr>
            <a:endParaRPr lang="en-US" altLang="en-US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US" alt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Creation of or updating </a:t>
            </a:r>
            <a:r>
              <a:rPr lang="en-US" alt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</a:t>
            </a:r>
            <a:r>
              <a:rPr lang="en-US" alt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jurisdiction or multi-jurisdiction Local </a:t>
            </a:r>
            <a:r>
              <a:rPr lang="en-US" alt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Hazard Mitigation Plans (LHMP</a:t>
            </a:r>
            <a:r>
              <a:rPr lang="en-US" alt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404 vs 406 Mitigation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404 and 406 refer to the applicable section of the Robert T. Stafford Act</a:t>
            </a:r>
          </a:p>
          <a:p>
            <a:pPr marL="228600" indent="-228600" fontAlgn="auto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406 mitigation includes the repair, restoration, reconstruction, or replacement of public facilities damaged or destroyed by a major disaster and is funded through Public Assistance</a:t>
            </a:r>
          </a:p>
          <a:p>
            <a:pPr marL="228600" indent="-228600" fontAlgn="auto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404 mitigation (Hazard Mitigation Grant Program) is a competitive grant program focused on mitigating risks from future disasters through the implementation of long-term independent solutions to increase protection and/or capacity of existing/fully functioning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Aft>
                <a:spcPts val="0"/>
              </a:spcAft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Post-wildfire/watershed mitigation activities</a:t>
            </a:r>
          </a:p>
          <a:p>
            <a:pPr marL="228600" indent="-228600" fontAlgn="auto">
              <a:spcAft>
                <a:spcPts val="0"/>
              </a:spcAft>
            </a:pP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fontAlgn="auto">
              <a:spcAft>
                <a:spcPts val="0"/>
              </a:spcAft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Wildfire mitigation activities</a:t>
            </a:r>
          </a:p>
          <a:p>
            <a:pPr marL="228600" indent="-228600" fontAlgn="auto">
              <a:spcAft>
                <a:spcPts val="0"/>
              </a:spcAft>
            </a:pP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fontAlgn="auto">
              <a:spcAft>
                <a:spcPts val="0"/>
              </a:spcAft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Resiliency Mitigation Actions</a:t>
            </a:r>
          </a:p>
          <a:p>
            <a:pPr marL="228600" indent="-228600" fontAlgn="auto">
              <a:spcAft>
                <a:spcPts val="0"/>
              </a:spcAft>
            </a:pP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fontAlgn="auto">
              <a:spcAft>
                <a:spcPts val="0"/>
              </a:spcAft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adaptation </a:t>
            </a:r>
            <a:r>
              <a:rPr lang="en-US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24101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 Wildfire Mitigation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Soil stabilization measures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Erosion control solutions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Flood control and drainage improvements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Storm water management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 debris basin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Wildfire Mitigation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Hazardous fuels reduction/vegetation management</a:t>
            </a:r>
          </a:p>
          <a:p>
            <a:pPr marL="457200" lvl="1" indent="-225425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two miles of improved property or critical infrastructure/facilities</a:t>
            </a: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Defensible space</a:t>
            </a:r>
          </a:p>
          <a:p>
            <a:pPr marL="457200" lvl="1" indent="-225425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facilities and infrastructure</a:t>
            </a:r>
          </a:p>
          <a:p>
            <a:pPr marL="457200" lvl="1" indent="-225425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 property defensible space programs</a:t>
            </a:r>
          </a:p>
          <a:p>
            <a:pPr marL="228600" indent="-22860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Ignition resistant construction</a:t>
            </a:r>
          </a:p>
          <a:p>
            <a:pPr marL="457200" lvl="1" indent="-225425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facilities</a:t>
            </a:r>
          </a:p>
          <a:p>
            <a:pPr marL="457200" lvl="1" indent="-225425"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 property programs (eave vents, fire resistant roofing, fire resistant siding)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Climate Resiliency Mitigation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Climate Adaptation Projects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229600" cy="460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Climate Resiliency Mitigation Actions (CRMA)</a:t>
            </a:r>
          </a:p>
          <a:p>
            <a:pPr marL="457200" lvl="1" indent="-223838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Flood diversion and storage</a:t>
            </a:r>
          </a:p>
          <a:p>
            <a:pPr marL="457200" lvl="1" indent="-223838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Floodplain and stream restoration</a:t>
            </a:r>
          </a:p>
          <a:p>
            <a:pPr marL="457200" lvl="1" indent="-223838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Aquifer storage and recovery</a:t>
            </a:r>
          </a:p>
          <a:p>
            <a:pPr marL="457200" lvl="1" indent="-223838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Infrastructure</a:t>
            </a:r>
          </a:p>
          <a:p>
            <a:pPr marL="228600" lvl="0" indent="-2286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Adaptation Projects</a:t>
            </a:r>
          </a:p>
          <a:p>
            <a:pPr marL="457200" lvl="1" indent="-223838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 level rise</a:t>
            </a:r>
          </a:p>
          <a:p>
            <a:pPr marL="457200" lvl="1" indent="-223838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space for Wildland Urban Interface (WUI) areas</a:t>
            </a:r>
          </a:p>
        </p:txBody>
      </p:sp>
    </p:spTree>
    <p:extLst>
      <p:ext uri="{BB962C8B-B14F-4D97-AF65-F5344CB8AC3E}">
        <p14:creationId xmlns:p14="http://schemas.microsoft.com/office/powerpoint/2010/main" val="10966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Eligible Activities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0"/>
            <a:ext cx="8229600" cy="4988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3F78"/>
              </a:buClr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Hazard Mitigation Plans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Localized/Non-localized flood risk reduction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Seismic retrofitting of existing buildings 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Elevations and acquisitions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 retrofitting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Mitigation reconstruction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Culvert upsizing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Dry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Floodproofing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facility generators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Post-disaster code enforcement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warning systems</a:t>
            </a:r>
          </a:p>
        </p:txBody>
      </p:sp>
    </p:spTree>
    <p:extLst>
      <p:ext uri="{BB962C8B-B14F-4D97-AF65-F5344CB8AC3E}">
        <p14:creationId xmlns:p14="http://schemas.microsoft.com/office/powerpoint/2010/main" val="6087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OES_PP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1B6A"/>
      </a:accent1>
      <a:accent2>
        <a:srgbClr val="A20704"/>
      </a:accent2>
      <a:accent3>
        <a:srgbClr val="C19807"/>
      </a:accent3>
      <a:accent4>
        <a:srgbClr val="0948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sDisplayOn xmlns="1ba08a47-4485-4df1-b92e-bb63ba008779">
      <Value>20</Value>
    </oesDisplayOn>
    <oesRollupDescription xmlns="0a8bad6b-f581-42d1-a937-dbda95349e24" xsi:nil="true"/>
    <oesGroupBy xmlns="0a8bad6b-f581-42d1-a937-dbda95349e24">DR-4382 Information</oesGroupBy>
    <h91dd47120624aa8a205903f7dc28ad4 xmlns="0a8bad6b-f581-42d1-a937-dbda95349e2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Recovery</TermName>
          <TermId xmlns="http://schemas.microsoft.com/office/infopath/2007/PartnerControls">5c2352b6-fb4e-475d-8d45-1bce5e618ade</TermId>
        </TermInfo>
      </Terms>
    </h91dd47120624aa8a205903f7dc28ad4>
    <TaxCatchAll xmlns="0a8bad6b-f581-42d1-a937-dbda95349e24">
      <Value>16</Value>
    </TaxCatchAll>
  </documentManagement>
</p:properties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ct:contentTypeSchema xmlns:ct="http://schemas.microsoft.com/office/2006/metadata/contentType" xmlns:ma="http://schemas.microsoft.com/office/2006/metadata/properties/metaAttributes" ct:_="" ma:_="" ma:contentTypeName="General Doc" ma:contentTypeID="0x010100A3C0AE248FC7AE4A8F6A9800E77547E60100D35BA1A73372ED4A9364D2E17BB3A6B9" ma:contentTypeVersion="13" ma:contentTypeDescription="Cal OES General Document" ma:contentTypeScope="" ma:versionID="82dbf47ab273c9e51534c90f921537d9">
  <xsd:schema xmlns:xsd="http://www.w3.org/2001/XMLSchema" xmlns:xs="http://www.w3.org/2001/XMLSchema" xmlns:p="http://schemas.microsoft.com/office/2006/metadata/properties" xmlns:ns2="0a8bad6b-f581-42d1-a937-dbda95349e24" xmlns:ns3="1ba08a47-4485-4df1-b92e-bb63ba008779" targetNamespace="http://schemas.microsoft.com/office/2006/metadata/properties" ma:root="true" ma:fieldsID="32ef09b76317325211c1621927f17900" ns2:_="" ns3:_="">
    <xsd:import namespace="0a8bad6b-f581-42d1-a937-dbda95349e24"/>
    <xsd:import namespace="1ba08a47-4485-4df1-b92e-bb63ba008779"/>
    <xsd:element name="properties">
      <xsd:complexType>
        <xsd:sequence>
          <xsd:element name="documentManagement">
            <xsd:complexType>
              <xsd:all>
                <xsd:element ref="ns2:oesRollupDescription" minOccurs="0"/>
                <xsd:element ref="ns2:h91dd47120624aa8a205903f7dc28ad4" minOccurs="0"/>
                <xsd:element ref="ns2:TaxCatchAll" minOccurs="0"/>
                <xsd:element ref="ns2:TaxCatchAllLabel" minOccurs="0"/>
                <xsd:element ref="ns2:oesGroupBy"/>
                <xsd:element ref="ns3:oesDisplay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bad6b-f581-42d1-a937-dbda95349e24" elementFormDefault="qualified">
    <xsd:import namespace="http://schemas.microsoft.com/office/2006/documentManagement/types"/>
    <xsd:import namespace="http://schemas.microsoft.com/office/infopath/2007/PartnerControls"/>
    <xsd:element name="oesRollupDescription" ma:index="8" nillable="true" ma:displayName="Rollup Description" ma:description="Use this for a brief description of the item, which will be displayed on the page." ma:internalName="oesRollupDescription" ma:readOnly="false">
      <xsd:simpleType>
        <xsd:restriction base="dms:Note">
          <xsd:maxLength value="255"/>
        </xsd:restriction>
      </xsd:simpleType>
    </xsd:element>
    <xsd:element name="h91dd47120624aa8a205903f7dc28ad4" ma:index="9" ma:taxonomy="true" ma:internalName="h91dd47120624aa8a205903f7dc28ad4" ma:taxonomyFieldName="oesDivision" ma:displayName="Cal OES Division" ma:default="" ma:fieldId="{191dd471-2062-4aa8-a205-903f7dc28ad4}" ma:sspId="ed650271-3da9-459d-b38c-75915af8c2ed" ma:termSetId="35129ea4-2b69-4523-92bc-aa23dc2aa4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eb0fb86-bc12-4cb3-92ad-dd6aef4c6903}" ma:internalName="TaxCatchAll" ma:showField="CatchAllData" ma:web="0a8bad6b-f581-42d1-a937-dbda95349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eeb0fb86-bc12-4cb3-92ad-dd6aef4c6903}" ma:internalName="TaxCatchAllLabel" ma:readOnly="true" ma:showField="CatchAllDataLabel" ma:web="0a8bad6b-f581-42d1-a937-dbda95349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sGroupBy" ma:index="13" ma:displayName="Group By" ma:description="Use this field to group items together based on a common group name." ma:internalName="oesGroupB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08a47-4485-4df1-b92e-bb63ba008779" elementFormDefault="qualified">
    <xsd:import namespace="http://schemas.microsoft.com/office/2006/documentManagement/types"/>
    <xsd:import namespace="http://schemas.microsoft.com/office/infopath/2007/PartnerControls"/>
    <xsd:element name="oesDisplayOn" ma:index="14" nillable="true" ma:displayName="Display On" ma:list="{34f9ac60-0367-4830-ae89-726c94aa64ac}" ma:internalName="oesDisplayOn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32E3BFE-E900-4F39-84A2-0DC6E1A3C77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B5AFDA1-E601-4CEA-9947-6FECDA09D1D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CC8DF0B-F3BF-4F48-A52A-C8592C1D7D4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C474708-AF3C-4354-8683-B9A3806DF7E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0B366CA-6EF3-487B-8187-8E9E8A5064F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B67BE52-B603-4353-B7EC-A7FA0E4704F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5219D79-1A68-44BD-81C4-C27EEB2DF3E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532BBF9-9E0D-4A91-9DE9-A9E6434BD76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FA09A91-ADB5-499C-95FD-BE0F88728D6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38BB052-E7D5-46E8-AAF9-A52BA7A537D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028B05A-CCB0-4875-8351-D4DF0777360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557013D-114D-4299-B38F-C68FE2D7143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9593E1A-94CA-47C1-84DE-1D0FF0202BE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CDE0B26-23CF-4DA0-A2A3-09EBDFB14C20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B87640FD-2822-4342-ADC7-92C922E7194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15B17F5-607A-49DE-948C-8904105404E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F989234-F6CF-4A95-937C-5AA855F793C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EA4F5A6-9A8B-46E2-AEC0-19F8FACB5FDE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CFEEB88-696D-4905-8A2C-8162BF45A82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8DD7E4F-7C82-4EF2-8879-73DDF20FEE3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1BEEFBF-D0C8-4EC1-9432-BFAC9E2B3FDA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86F3A46-B6B4-441F-BB30-6EE95EB4CC9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B583D80-21CA-45EE-8A12-3EF91231577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A828459-3EA8-4B2F-9D99-19A0FC4FC2B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A55ED5B-B96E-4EF8-9BED-77E428A6A39D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5DB4834-6F25-436C-9C64-FC0FDCD3FE0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78B40230-6ABA-49D9-8733-EF9F2801F47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36D01988-F85A-463A-A505-5049DAADCE76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8C9D6AB-8968-48A2-98BA-FB33246EC0A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835AC05-B008-4BB5-9E42-CE296BD06E6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67A0204-9CBF-4F05-AD6D-217C3688EEC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2E84B3E-503D-4370-A3FD-4518D029A53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735C9BB-EF9C-426F-B73F-11F91E85DEA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FB7972C-F3CF-4D9A-978A-CF9BFE5C9C07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8FE300-8377-4C74-AB76-166F4B37D66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091E5EB-E614-4D76-987F-C6D37FFB902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D6DC27B-FD04-466F-BAAD-0FAED09E92DD}">
  <ds:schemaRefs>
    <ds:schemaRef ds:uri="http://schemas.microsoft.com/office/2006/metadata/properties"/>
    <ds:schemaRef ds:uri="http://schemas.microsoft.com/office/infopath/2007/PartnerControls"/>
    <ds:schemaRef ds:uri="1ba08a47-4485-4df1-b92e-bb63ba008779"/>
    <ds:schemaRef ds:uri="0a8bad6b-f581-42d1-a937-dbda95349e24"/>
  </ds:schemaRefs>
</ds:datastoreItem>
</file>

<file path=customXml/itemProps43.xml><?xml version="1.0" encoding="utf-8"?>
<ds:datastoreItem xmlns:ds="http://schemas.openxmlformats.org/officeDocument/2006/customXml" ds:itemID="{D428AF00-63B5-4F59-8BB4-AEBFE80827C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1567F4AE-87BF-465B-A752-F46B1527392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A1EB5DD-54D4-4648-8409-FEA91B80B78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EBDBBC9-73E3-46AB-B874-09232D6D1CC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F7D0375-9A01-4728-91BA-127D5C512811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722C8C00-B8C8-4963-A491-2418438AACA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61FD84BC-EA52-4C31-BD67-EFE1283A1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bad6b-f581-42d1-a937-dbda95349e24"/>
    <ds:schemaRef ds:uri="1ba08a47-4485-4df1-b92e-bb63ba008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4D93C15-9206-425E-BF92-2BF793DF61D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88909B4-C8AC-4BA9-9F3F-AA82FED0D7F8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F4303D1B-90EB-45A6-B57F-C1E1928257C6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1CBCA1DE-D1BF-4C74-BE86-559FF028F23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1130A66-378A-41F2-BDBB-1C88FA620AA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8422A4D-461A-4E43-9561-E19BB22B40F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CFC85A9-38CD-4CBA-9312-05FCA395061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143DF4A-ED06-4A4B-B87F-CA49C5B0175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11730</TotalTime>
  <Words>682</Words>
  <Application>Microsoft Office PowerPoint</Application>
  <PresentationFormat>On-screen Show (4:3)</PresentationFormat>
  <Paragraphs>130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CalOES_PPT_Template</vt:lpstr>
      <vt:lpstr>Hazard Mitigation Grant Program Summer 2018 California Wildfires and High Winds DR-4382</vt:lpstr>
      <vt:lpstr>Agency Logos</vt:lpstr>
      <vt:lpstr>Hazard Mitigation Grant Program  (HMGP) Overview</vt:lpstr>
      <vt:lpstr>404 vs 406 Mitigation</vt:lpstr>
      <vt:lpstr>Priorities</vt:lpstr>
      <vt:lpstr>Post Wildfire Mitigation</vt:lpstr>
      <vt:lpstr>Wildfire Mitigation</vt:lpstr>
      <vt:lpstr>Climate Resiliency Mitigation Actions and Climate Adaptation Projects</vt:lpstr>
      <vt:lpstr>Other Eligible Activities</vt:lpstr>
      <vt:lpstr>Ineligible Activities – Slide 1</vt:lpstr>
      <vt:lpstr>Ineligible Activities – Slide 2</vt:lpstr>
      <vt:lpstr>Eligibility Requirements – Part 1</vt:lpstr>
      <vt:lpstr>Eligibility Requirements – Part 2</vt:lpstr>
      <vt:lpstr>Funding Limitations</vt:lpstr>
      <vt:lpstr>Notice of Interest (NOI)</vt:lpstr>
      <vt:lpstr>Subapplication Development and  Benefit-Cost Analysis Workshops</vt:lpstr>
      <vt:lpstr>Additional Funding Opportunity Pre-Disaster Mitigation (PDM) Grant Program</vt:lpstr>
      <vt:lpstr>Direct all related questions to: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DR-4382 Applicant Briefing</dc:title>
  <dc:creator>HP Authorized Customer</dc:creator>
  <cp:lastModifiedBy>Mccutcheon, Sarah Joelle</cp:lastModifiedBy>
  <cp:revision>538</cp:revision>
  <cp:lastPrinted>2018-08-17T21:22:13Z</cp:lastPrinted>
  <dcterms:created xsi:type="dcterms:W3CDTF">2009-03-22T01:15:06Z</dcterms:created>
  <dcterms:modified xsi:type="dcterms:W3CDTF">2018-08-20T22:27:44Z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0x010100A3C0AE248FC7AE4A8F6A9800E77547E60100D35BA1A73372ED4A9364D2E17BB3A6B9</vt:lpwstr>
  </property>
  <property fmtid="{D5CDD505-2E9C-101B-9397-08002B2CF9AE}" pid="3" name="oesDivision">
    <vt:lpwstr>16;#Recovery|5c2352b6-fb4e-475d-8d45-1bce5e618ade</vt:lpwstr>
  </property>
</Properties>
</file>