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screen4x3"/>
  <p:notesSz cx="7016750" cy="930275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0" userDrawn="1">
          <p15:clr>
            <a:srgbClr val="A4A3A4"/>
          </p15:clr>
        </p15:guide>
        <p15:guide id="2" pos="221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2738" autoAdjust="0"/>
  </p:normalViewPr>
  <p:slideViewPr>
    <p:cSldViewPr snapToGrid="0" snapToObjects="1">
      <p:cViewPr varScale="1">
        <p:scale>
          <a:sx n="111" d="100"/>
          <a:sy n="111" d="100"/>
        </p:scale>
        <p:origin x="100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-3296" y="-104"/>
      </p:cViewPr>
      <p:guideLst>
        <p:guide orient="horz" pos="2930"/>
        <p:guide pos="22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059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3251" tIns="46625" rIns="93251" bIns="4662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4534" y="0"/>
            <a:ext cx="304059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3251" tIns="46625" rIns="93251" bIns="466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56111C4-0652-4148-BD7F-30118FD0D1AC}" type="datetime1">
              <a:rPr lang="en-US" altLang="en-US"/>
              <a:pPr>
                <a:defRPr/>
              </a:pPr>
              <a:t>4/2/2019</a:t>
            </a:fld>
            <a:endParaRPr lang="en-US" alt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5998"/>
            <a:ext cx="304059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3251" tIns="46625" rIns="93251" bIns="4662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4534" y="8835998"/>
            <a:ext cx="304059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3251" tIns="46625" rIns="93251" bIns="466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53ADEFAD-46F3-43FB-BE48-5D0E893A1C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443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5138"/>
          </a:xfrm>
          <a:prstGeom prst="rect">
            <a:avLst/>
          </a:prstGeom>
        </p:spPr>
        <p:txBody>
          <a:bodyPr vert="horz" lIns="93251" tIns="46625" rIns="93251" bIns="4662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4534" y="0"/>
            <a:ext cx="3040592" cy="465138"/>
          </a:xfrm>
          <a:prstGeom prst="rect">
            <a:avLst/>
          </a:prstGeom>
        </p:spPr>
        <p:txBody>
          <a:bodyPr vert="horz" wrap="square" lIns="93251" tIns="46625" rIns="93251" bIns="466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257523F-4381-4878-AAC1-0BEEBFB54299}" type="datetime1">
              <a:rPr lang="en-US" altLang="en-US"/>
              <a:pPr>
                <a:defRPr/>
              </a:pPr>
              <a:t>4/2/2019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51" tIns="46625" rIns="93251" bIns="4662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8806"/>
            <a:ext cx="5613400" cy="4186238"/>
          </a:xfrm>
          <a:prstGeom prst="rect">
            <a:avLst/>
          </a:prstGeom>
        </p:spPr>
        <p:txBody>
          <a:bodyPr vert="horz" lIns="93251" tIns="46625" rIns="93251" bIns="4662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5998"/>
            <a:ext cx="3040592" cy="465138"/>
          </a:xfrm>
          <a:prstGeom prst="rect">
            <a:avLst/>
          </a:prstGeom>
        </p:spPr>
        <p:txBody>
          <a:bodyPr vert="horz" lIns="93251" tIns="46625" rIns="93251" bIns="4662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4534" y="8835998"/>
            <a:ext cx="3040592" cy="465138"/>
          </a:xfrm>
          <a:prstGeom prst="rect">
            <a:avLst/>
          </a:prstGeom>
        </p:spPr>
        <p:txBody>
          <a:bodyPr vert="horz" wrap="square" lIns="93251" tIns="46625" rIns="93251" bIns="466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FF77927-2AFB-4D73-9307-165F832F3D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037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660" indent="-29140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5631" indent="-233126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1884" indent="-233126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8137" indent="-233126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4389" indent="-233126" defTabSz="4662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30642" indent="-233126" defTabSz="4662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6894" indent="-233126" defTabSz="4662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3147" indent="-233126" defTabSz="4662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5ED4896-5508-4926-BD05-64CB0BBF7FF9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951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660" indent="-29140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5631" indent="-233126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1884" indent="-233126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8137" indent="-233126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4389" indent="-233126" defTabSz="4662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30642" indent="-233126" defTabSz="4662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6894" indent="-233126" defTabSz="4662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3147" indent="-233126" defTabSz="4662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5ED4896-5508-4926-BD05-64CB0BBF7FF9}" type="slidenum">
              <a:rPr lang="en-US" altLang="en-US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907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E45D1-DB07-4C5A-8544-B5E01500607D}" type="datetime1">
              <a:rPr lang="en-US" altLang="en-US"/>
              <a:pPr>
                <a:defRPr/>
              </a:pPr>
              <a:t>4/2/2019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A1D98-7D37-4702-86B4-C13671CFA3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426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7CC45-213D-49EB-9A23-A3CF8CD2AFDC}" type="datetime1">
              <a:rPr lang="en-US" altLang="en-US"/>
              <a:pPr>
                <a:defRPr/>
              </a:pPr>
              <a:t>4/2/2019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0F466-BD75-475C-AF4A-C6142E74DB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3529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AF317-45C4-4C92-8979-26C75A871F6A}" type="datetime1">
              <a:rPr lang="en-US" altLang="en-US"/>
              <a:pPr>
                <a:defRPr/>
              </a:pPr>
              <a:t>4/2/2019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10283-2AE8-4DBF-AFDF-4836397148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6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5AA52-359C-49E7-A105-DCFAC872109D}" type="datetime1">
              <a:rPr lang="en-US" altLang="en-US"/>
              <a:pPr>
                <a:defRPr/>
              </a:pPr>
              <a:t>4/2/2019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4D5EA-68CC-4422-9E4A-C7208A8E3B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915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B547D-03D9-4ADE-B2E1-8FB15B2110F3}" type="datetime1">
              <a:rPr lang="en-US" altLang="en-US"/>
              <a:pPr>
                <a:defRPr/>
              </a:pPr>
              <a:t>4/2/2019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5FAA7-F2ED-440C-A8E5-E8E01110B0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72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97836-6937-4EF9-93C1-F1F5126206C8}" type="datetime1">
              <a:rPr lang="en-US" altLang="en-US"/>
              <a:pPr>
                <a:defRPr/>
              </a:pPr>
              <a:t>4/2/2019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0A0CB-C62C-48B5-AEEF-6DF34FF14F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0573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EE7AD-4D80-40E5-9E27-744F033EFB31}" type="datetime1">
              <a:rPr lang="en-US" altLang="en-US"/>
              <a:pPr>
                <a:defRPr/>
              </a:pPr>
              <a:t>4/2/2019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49C5D-7013-4F7C-A2D3-AD917EE9B6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49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C3B9C-8850-4E8B-A88B-F5595D15F100}" type="datetime1">
              <a:rPr lang="en-US" altLang="en-US"/>
              <a:pPr>
                <a:defRPr/>
              </a:pPr>
              <a:t>4/2/2019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695FF-AEEB-4147-9084-8FE4E90D8C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657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BC2B5-F4B7-4B37-BFE6-0D8FB9B6AC9C}" type="datetime1">
              <a:rPr lang="en-US" altLang="en-US"/>
              <a:pPr>
                <a:defRPr/>
              </a:pPr>
              <a:t>4/2/2019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3C3DD-40C0-4D26-828C-331EAE7EA0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465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EE58B-F181-497B-BFD3-962F5EDDF20F}" type="datetime1">
              <a:rPr lang="en-US" altLang="en-US"/>
              <a:pPr>
                <a:defRPr/>
              </a:pPr>
              <a:t>4/2/2019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E4464-C391-4990-97CB-AE9A935BB7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04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A2998-2DC3-4770-AC69-089FE6DF9AD2}" type="datetime1">
              <a:rPr lang="en-US" altLang="en-US"/>
              <a:pPr>
                <a:defRPr/>
              </a:pPr>
              <a:t>4/2/2019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98CD9-34C0-450C-BFC4-5C4FA29C2A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632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3AE676B-0096-4AB2-9468-DF8E5E872B61}" type="datetime1">
              <a:rPr lang="en-US" altLang="en-US"/>
              <a:pPr>
                <a:defRPr/>
              </a:pPr>
              <a:t>4/2/2019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55AE4F3-1DDA-4781-A0AB-FABB04B34FC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mailto:edrrsd@gmail.co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www.calflora.org/" TargetMode="External"/><Relationship Id="rId4" Type="http://schemas.openxmlformats.org/officeDocument/2006/relationships/hyperlink" Target="mailto:edrrsd@gmail.com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6" descr="C:\Jason\EDRR\Wards weed\2016-3-18\IMG_6598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38525" y="2790825"/>
            <a:ext cx="1704975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0" y="6575425"/>
            <a:ext cx="9144000" cy="3143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>
                <a:latin typeface="Calibri" panose="020F0502020204030204" pitchFamily="34" charset="0"/>
              </a:rPr>
              <a:t>Report sightings to: </a:t>
            </a:r>
            <a:r>
              <a:rPr lang="en-US" altLang="en-US" sz="1400">
                <a:latin typeface="Calibri" panose="020F0502020204030204" pitchFamily="34" charset="0"/>
                <a:hlinkClick r:id="rId4"/>
              </a:rPr>
              <a:t>edrrsd@gmail.com</a:t>
            </a:r>
            <a:r>
              <a:rPr lang="en-US" altLang="en-US" sz="1400">
                <a:latin typeface="Calibri" panose="020F0502020204030204" pitchFamily="34" charset="0"/>
              </a:rPr>
              <a:t> and database at www.Calflora.org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4584700" y="925513"/>
            <a:ext cx="4559300" cy="20907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Description: </a:t>
            </a:r>
            <a:r>
              <a:rPr lang="en-US" alt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Plant size varies from small to multi-branched 0.5m </a:t>
            </a:r>
            <a:r>
              <a:rPr lang="en-US" alt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ht</a:t>
            </a:r>
            <a:r>
              <a:rPr lang="en-US" alt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Stems branched basally and distally; form similar to a small tumbleweed; Basal leaves: petiole 1–4.5 cm; blade 3-6 lobes each side, 1.5-4 cm, terminal lobe linear to oblong, margins entire. Flowers white or creamy yellow petals 6.5-8 x 1-2 mm ; Fruits short reflexed pods.</a:t>
            </a:r>
          </a:p>
          <a:p>
            <a:pPr eaLnBrk="1" hangingPunct="1">
              <a:spcBef>
                <a:spcPts val="400"/>
              </a:spcBef>
            </a:pPr>
            <a:r>
              <a:rPr lang="en-US" alt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Ecology: </a:t>
            </a:r>
            <a:r>
              <a:rPr lang="en-US" alt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Plant size varies greatly depending on environmental conditions; prefers disturbed areas, but readily invades between and under shrubs; coastal sage, maritime chaparral, grasslands</a:t>
            </a:r>
          </a:p>
        </p:txBody>
      </p:sp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4584700" y="0"/>
            <a:ext cx="4559300" cy="925513"/>
          </a:xfrm>
          <a:prstGeom prst="rect">
            <a:avLst/>
          </a:prstGeom>
          <a:solidFill>
            <a:schemeClr val="bg1">
              <a:lumMod val="75000"/>
              <a:alpha val="4117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Invasive Non-Native:</a:t>
            </a:r>
          </a:p>
          <a:p>
            <a:pPr algn="ctr" eaLnBrk="1" hangingPunct="1">
              <a:defRPr/>
            </a:pPr>
            <a:r>
              <a:rPr lang="en-US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Ward’s weed</a:t>
            </a:r>
          </a:p>
          <a:p>
            <a:pPr algn="ctr" eaLnBrk="1" hangingPunct="1">
              <a:defRPr/>
            </a:pPr>
            <a:r>
              <a:rPr lang="en-US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Carrichtera</a:t>
            </a:r>
            <a:r>
              <a:rPr lang="en-US" altLang="en-U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annua</a:t>
            </a:r>
            <a:r>
              <a:rPr lang="en-US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054" name="TextBox 15"/>
          <p:cNvSpPr txBox="1">
            <a:spLocks noChangeArrowheads="1"/>
          </p:cNvSpPr>
          <p:nvPr/>
        </p:nvSpPr>
        <p:spPr bwMode="auto">
          <a:xfrm>
            <a:off x="5143500" y="6299200"/>
            <a:ext cx="19415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bg1"/>
                </a:solidFill>
              </a:rPr>
              <a:t>All photos Jason Giessow</a:t>
            </a:r>
          </a:p>
        </p:txBody>
      </p:sp>
      <p:pic>
        <p:nvPicPr>
          <p:cNvPr id="2055" name="Picture 15" descr="C:\Jason\EDRR\Wards weed\IMG_5049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127375"/>
            <a:ext cx="3438525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7" descr="C:\Jason\EDRR\Wards weed\ww 3-9-16\IMG_6480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327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4" descr="C:\Jason\EDRR\Wards weed\IMG_1713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65500" y="0"/>
            <a:ext cx="12192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3" descr="C:\Jason\EDRR\Wards weed\IMG_1719.JP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2813" y="3021013"/>
            <a:ext cx="4402137" cy="355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6" descr="C:\Jason\EDRR\Wards weed\2016-3-18\IMG_6598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30340" y="2423335"/>
            <a:ext cx="1704975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-6203" y="6564483"/>
            <a:ext cx="9144000" cy="30777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s-US" sz="1400" dirty="0">
                <a:latin typeface="+mj-lt"/>
              </a:rPr>
              <a:t>Reporte observaciones a: </a:t>
            </a:r>
            <a:r>
              <a:rPr lang="es-US" sz="1400" u="sng" dirty="0">
                <a:latin typeface="+mj-lt"/>
                <a:hlinkClick r:id="rId4"/>
              </a:rPr>
              <a:t>edrrsd@gmail.com </a:t>
            </a:r>
            <a:r>
              <a:rPr lang="es-US" sz="1400" dirty="0">
                <a:latin typeface="+mj-lt"/>
              </a:rPr>
              <a:t>y a la base de datos en </a:t>
            </a:r>
            <a:r>
              <a:rPr lang="es-US" sz="1400" dirty="0">
                <a:latin typeface="+mj-lt"/>
                <a:hlinkClick r:id="rId5"/>
              </a:rPr>
              <a:t>www.Calflora.org</a:t>
            </a:r>
            <a:endParaRPr lang="en-US" sz="1400" dirty="0">
              <a:latin typeface="+mj-lt"/>
            </a:endParaRP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4607072" y="871102"/>
            <a:ext cx="4530725" cy="218574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s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Descripción: </a:t>
            </a:r>
            <a:r>
              <a:rPr lang="es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tamaño de la planta varía de pequeña a varias ramas de hasta 0.5m de altura; tallos con bifurcaciones basales y distales; forma similar a la de una planta rodadora pequeña; hojas basales: peciolo 1–4.5 cm; lámina con 3-6 lóbulos por cada lado, 1.5-4 cm, lóbulo terminal de lineal a oblongo, márgenes enteros.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Flores color blanco o amarillo crema, pétalos de 6.5-8 x 1-2 mm; frutas con vainas cortas reflejadas.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Ecología: </a:t>
            </a:r>
            <a:r>
              <a:rPr lang="es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tamaño de la planta varía mucho dependiendo de las condiciones ambientales; prefiere áreas con perturbaciones, pero invade fácilmente entre y debajo de arbustos; chaparral suave costero, chaparral marítimo, pastizales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4592784" y="-54411"/>
            <a:ext cx="4559300" cy="925513"/>
          </a:xfrm>
          <a:prstGeom prst="rect">
            <a:avLst/>
          </a:prstGeom>
          <a:solidFill>
            <a:schemeClr val="bg1">
              <a:lumMod val="75000"/>
              <a:alpha val="4117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Invasora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nativa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defRPr/>
            </a:pPr>
            <a:r>
              <a:rPr lang="en-US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Cucharilla</a:t>
            </a: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Carrichtera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annua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054" name="TextBox 15"/>
          <p:cNvSpPr txBox="1">
            <a:spLocks noChangeArrowheads="1"/>
          </p:cNvSpPr>
          <p:nvPr/>
        </p:nvSpPr>
        <p:spPr bwMode="auto">
          <a:xfrm>
            <a:off x="5143500" y="6299200"/>
            <a:ext cx="19415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bg1"/>
                </a:solidFill>
              </a:rPr>
              <a:t>All photos Jason Giessow</a:t>
            </a:r>
          </a:p>
        </p:txBody>
      </p:sp>
      <p:pic>
        <p:nvPicPr>
          <p:cNvPr id="2055" name="Picture 15" descr="C:\Jason\EDRR\Wards weed\IMG_5049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127375"/>
            <a:ext cx="3438525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7" descr="C:\Jason\EDRR\Wards weed\ww 3-9-16\IMG_6480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327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4" descr="C:\Jason\EDRR\Wards weed\IMG_1713.JP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65500" y="0"/>
            <a:ext cx="12192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3" descr="C:\Jason\EDRR\Wards weed\IMG_1719.JP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67187" y="3056841"/>
            <a:ext cx="4357763" cy="3518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4833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27701</TotalTime>
  <Words>267</Words>
  <Application>Microsoft Office PowerPoint</Application>
  <PresentationFormat>On-screen Show 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Carolyn Martus</dc:creator>
  <cp:lastModifiedBy>Mccutcheon, Sarah J</cp:lastModifiedBy>
  <cp:revision>78</cp:revision>
  <cp:lastPrinted>2019-04-02T23:09:11Z</cp:lastPrinted>
  <dcterms:created xsi:type="dcterms:W3CDTF">2014-07-09T20:23:44Z</dcterms:created>
  <dcterms:modified xsi:type="dcterms:W3CDTF">2019-04-02T23:11:16Z</dcterms:modified>
</cp:coreProperties>
</file>