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4" r:id="rId1"/>
  </p:sldMasterIdLst>
  <p:sldIdLst>
    <p:sldId id="276" r:id="rId2"/>
    <p:sldId id="265" r:id="rId3"/>
    <p:sldId id="260" r:id="rId4"/>
    <p:sldId id="279" r:id="rId5"/>
    <p:sldId id="285" r:id="rId6"/>
    <p:sldId id="280" r:id="rId7"/>
    <p:sldId id="262" r:id="rId8"/>
    <p:sldId id="281" r:id="rId9"/>
    <p:sldId id="270" r:id="rId10"/>
    <p:sldId id="268" r:id="rId11"/>
    <p:sldId id="274" r:id="rId12"/>
    <p:sldId id="273" r:id="rId13"/>
    <p:sldId id="277" r:id="rId14"/>
    <p:sldId id="282" r:id="rId15"/>
    <p:sldId id="283" r:id="rId16"/>
    <p:sldId id="264" r:id="rId17"/>
    <p:sldId id="284" r:id="rId18"/>
    <p:sldId id="272" r:id="rId19"/>
    <p:sldId id="269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32" autoAdjust="0"/>
    <p:restoredTop sz="94660"/>
  </p:normalViewPr>
  <p:slideViewPr>
    <p:cSldViewPr snapToGrid="0">
      <p:cViewPr varScale="1">
        <p:scale>
          <a:sx n="98" d="100"/>
          <a:sy n="98" d="100"/>
        </p:scale>
        <p:origin x="108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70693" y="1769540"/>
            <a:ext cx="9440034" cy="1828801"/>
          </a:xfrm>
        </p:spPr>
        <p:txBody>
          <a:bodyPr anchor="b">
            <a:normAutofit/>
          </a:bodyPr>
          <a:lstStyle>
            <a:lvl1pPr algn="ctr">
              <a:defRPr sz="5400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0693" y="3598339"/>
            <a:ext cx="9440034" cy="1049867"/>
          </a:xfrm>
        </p:spPr>
        <p:txBody>
          <a:bodyPr anchor="t"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55967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708579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95401" y="1761067"/>
            <a:ext cx="9590550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95401" y="3589879"/>
            <a:ext cx="9590550" cy="1507054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44420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3795" y="1732449"/>
            <a:ext cx="5060497" cy="4058750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2892" y="1732449"/>
            <a:ext cx="5064665" cy="4058751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53724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7D79C4-1CAA-466B-8908-6E7BA32DE7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7AF623C0-A66B-4BE7-82F3-655B79B6275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FF30F41-B5F2-4949-A82D-083852473A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E12D887-D2F9-4F19-A97C-E18CE0DDA5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16935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3795" y="1734506"/>
            <a:ext cx="5089072" cy="4148769"/>
          </a:xfrm>
          <a:prstGeom prst="rect">
            <a:avLst/>
          </a:prstGeom>
        </p:spPr>
      </p:pic>
      <p:pic>
        <p:nvPicPr>
          <p:cNvPr id="21" name="Picture 20" descr="Slate-V2-H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78485" y="1734506"/>
            <a:ext cx="5089072" cy="4148769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05872" y="1835254"/>
            <a:ext cx="4876344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05872" y="2380137"/>
            <a:ext cx="4876344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94967" y="1835254"/>
            <a:ext cx="4895330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4967" y="2380137"/>
            <a:ext cx="4895330" cy="3411063"/>
          </a:xfrm>
        </p:spPr>
        <p:txBody>
          <a:bodyPr anchor="t"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99169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46151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2847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3706889" cy="182191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609600"/>
            <a:ext cx="6411924" cy="5181600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1518"/>
            <a:ext cx="3706889" cy="3359681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0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Picture 21" descr="Slate-V2-H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3665" y="609600"/>
            <a:ext cx="3584166" cy="5204832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9923"/>
            <a:ext cx="5934949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42551" y="763702"/>
            <a:ext cx="3275751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2439261"/>
            <a:ext cx="5934949" cy="337613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74443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Slate-V2-H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3883" y="547807"/>
            <a:ext cx="10141799" cy="38168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806" y="4565255"/>
            <a:ext cx="10355326" cy="543472"/>
          </a:xfrm>
        </p:spPr>
        <p:txBody>
          <a:bodyPr anchor="b">
            <a:normAutofit/>
          </a:bodyPr>
          <a:lstStyle>
            <a:lvl1pPr algn="ctr">
              <a:defRPr sz="28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69349" y="695009"/>
            <a:ext cx="9845346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5" y="5108728"/>
            <a:ext cx="10353762" cy="682472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514323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5" y="608437"/>
            <a:ext cx="10353762" cy="353434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295180"/>
            <a:ext cx="10353763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672940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32749"/>
          </a:xfrm>
        </p:spPr>
        <p:txBody>
          <a:bodyPr anchor="t">
            <a:normAutofit/>
          </a:bodyPr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4304353"/>
            <a:ext cx="10353763" cy="1489496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  <p:sp>
        <p:nvSpPr>
          <p:cNvPr id="11" name="TextBox 10"/>
          <p:cNvSpPr txBox="1"/>
          <p:nvPr/>
        </p:nvSpPr>
        <p:spPr>
          <a:xfrm>
            <a:off x="990600" y="88479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04716" y="292825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685917123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2126942"/>
            <a:ext cx="10353763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84" y="4650556"/>
            <a:ext cx="10352199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623390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95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9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6711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435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572" y="1885950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66572" y="2571750"/>
            <a:ext cx="3300984" cy="3219450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908701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962" y="1818214"/>
            <a:ext cx="3339972" cy="1847851"/>
          </a:xfrm>
          <a:prstGeom prst="rect">
            <a:avLst/>
          </a:prstGeom>
        </p:spPr>
      </p:pic>
      <p:pic>
        <p:nvPicPr>
          <p:cNvPr id="36" name="Picture 35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3800" y="1818214"/>
            <a:ext cx="3339972" cy="1847851"/>
          </a:xfrm>
          <a:prstGeom prst="rect">
            <a:avLst/>
          </a:prstGeom>
        </p:spPr>
      </p:pic>
      <p:pic>
        <p:nvPicPr>
          <p:cNvPr id="37" name="Picture 36" descr="Slate-V2-H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36051" y="1818214"/>
            <a:ext cx="3339972" cy="1847851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94" y="609600"/>
            <a:ext cx="10353763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95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018102" y="1938918"/>
            <a:ext cx="3092368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95" y="4480368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88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545743" y="1939094"/>
            <a:ext cx="3092368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435" y="4480367"/>
            <a:ext cx="3300984" cy="1310833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66697" y="3904106"/>
            <a:ext cx="3300984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075698" y="1934432"/>
            <a:ext cx="3092368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66572" y="4480365"/>
            <a:ext cx="3300984" cy="131083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878676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6645847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83068" y="609599"/>
            <a:ext cx="2284487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3796" y="609599"/>
            <a:ext cx="7916872" cy="5181601"/>
          </a:xfrm>
        </p:spPr>
        <p:txBody>
          <a:bodyPr vert="eaVert"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4101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95" y="609600"/>
            <a:ext cx="10353762" cy="970450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95" y="1732449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6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8620F95D-8569-4720-B6C1-43EC0DB0EA83}" type="datetimeFigureOut">
              <a:rPr lang="en-US" smtClean="0"/>
              <a:t>9/16/2021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95" y="5883275"/>
            <a:ext cx="667286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5354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</a:defRPr>
            </a:lvl1pPr>
          </a:lstStyle>
          <a:p>
            <a:fld id="{52327CAB-5247-4211-9D77-80CB9233C3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050426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5" r:id="rId1"/>
    <p:sldLayoutId id="2147483816" r:id="rId2"/>
    <p:sldLayoutId id="2147483817" r:id="rId3"/>
    <p:sldLayoutId id="2147483818" r:id="rId4"/>
    <p:sldLayoutId id="2147483832" r:id="rId5"/>
    <p:sldLayoutId id="2147483819" r:id="rId6"/>
    <p:sldLayoutId id="2147483820" r:id="rId7"/>
    <p:sldLayoutId id="2147483821" r:id="rId8"/>
    <p:sldLayoutId id="2147483822" r:id="rId9"/>
    <p:sldLayoutId id="2147483823" r:id="rId10"/>
    <p:sldLayoutId id="2147483824" r:id="rId11"/>
    <p:sldLayoutId id="2147483825" r:id="rId12"/>
    <p:sldLayoutId id="2147483826" r:id="rId13"/>
    <p:sldLayoutId id="2147483827" r:id="rId14"/>
    <p:sldLayoutId id="2147483828" r:id="rId15"/>
    <p:sldLayoutId id="2147483829" r:id="rId16"/>
    <p:sldLayoutId id="2147483830" r:id="rId17"/>
    <p:sldLayoutId id="2147483831" r:id="rId18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20000" indent="-270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8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6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4000" indent="-2160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A0357F-A124-488A-9E2A-0036705026A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5115" y="2259327"/>
            <a:ext cx="9440034" cy="1828801"/>
          </a:xfrm>
        </p:spPr>
        <p:txBody>
          <a:bodyPr>
            <a:normAutofit fontScale="90000"/>
          </a:bodyPr>
          <a:lstStyle/>
          <a:p>
            <a:br>
              <a:rPr lang="en-US" dirty="0"/>
            </a:br>
            <a:r>
              <a:rPr lang="en-US" sz="5300" dirty="0"/>
              <a:t>Are We Detecting New Pathogen Relationships For </a:t>
            </a:r>
            <a:br>
              <a:rPr lang="en-US" sz="5300" dirty="0"/>
            </a:br>
            <a:r>
              <a:rPr lang="en-US" sz="5300" i="1" dirty="0"/>
              <a:t>Opuntia littoralis</a:t>
            </a:r>
            <a:r>
              <a:rPr lang="en-US" sz="5300" dirty="0"/>
              <a:t> </a:t>
            </a:r>
            <a:br>
              <a:rPr lang="en-US" sz="5300" dirty="0"/>
            </a:br>
            <a:r>
              <a:rPr lang="en-US" sz="5300" dirty="0"/>
              <a:t>in San Diego County? </a:t>
            </a:r>
            <a:br>
              <a:rPr lang="en-US" dirty="0"/>
            </a:b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B2127D7-4C2C-4172-A86C-2C22B92853D8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4000" i="1" dirty="0"/>
              <a:t>Opuntia littoralis </a:t>
            </a:r>
            <a:r>
              <a:rPr lang="en-US" sz="4000" dirty="0"/>
              <a:t>/ </a:t>
            </a:r>
            <a:r>
              <a:rPr lang="en-US" sz="4000" i="1" dirty="0"/>
              <a:t>Fusarium </a:t>
            </a:r>
            <a:r>
              <a:rPr lang="en-US" sz="4000" i="1" dirty="0" err="1"/>
              <a:t>brachygibbosum</a:t>
            </a:r>
            <a:endParaRPr lang="en-US" sz="4000" i="1" dirty="0"/>
          </a:p>
        </p:txBody>
      </p:sp>
      <p:sp>
        <p:nvSpPr>
          <p:cNvPr id="4" name="Subtitle 2">
            <a:extLst>
              <a:ext uri="{FF2B5EF4-FFF2-40B4-BE49-F238E27FC236}">
                <a16:creationId xmlns:a16="http://schemas.microsoft.com/office/drawing/2014/main" id="{847590AE-C8A9-4B71-BD7A-09C754156451}"/>
              </a:ext>
            </a:extLst>
          </p:cNvPr>
          <p:cNvSpPr txBox="1">
            <a:spLocks/>
          </p:cNvSpPr>
          <p:nvPr/>
        </p:nvSpPr>
        <p:spPr>
          <a:xfrm>
            <a:off x="1370693" y="4648206"/>
            <a:ext cx="9440034" cy="204455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fontScale="47500" lnSpcReduction="20000"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None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r>
              <a:rPr lang="en-US" sz="4000" i="1" dirty="0"/>
              <a:t>SDMMP</a:t>
            </a:r>
          </a:p>
          <a:p>
            <a:r>
              <a:rPr lang="en-US" sz="4000" i="1" dirty="0"/>
              <a:t>16 SEPTEMBER 2021</a:t>
            </a:r>
          </a:p>
          <a:p>
            <a:endParaRPr lang="en-US" sz="4000" i="1" dirty="0"/>
          </a:p>
          <a:p>
            <a:r>
              <a:rPr lang="en-US" sz="2900" i="1" dirty="0"/>
              <a:t>JONATHAN DUNN</a:t>
            </a:r>
          </a:p>
          <a:p>
            <a:r>
              <a:rPr lang="en-US" sz="2900" i="1" dirty="0"/>
              <a:t>jonathan.dunn@aecom.com </a:t>
            </a:r>
          </a:p>
          <a:p>
            <a:r>
              <a:rPr lang="en-US" sz="2900" i="1" dirty="0"/>
              <a:t>AECOM</a:t>
            </a:r>
          </a:p>
        </p:txBody>
      </p:sp>
    </p:spTree>
    <p:extLst>
      <p:ext uri="{BB962C8B-B14F-4D97-AF65-F5344CB8AC3E}">
        <p14:creationId xmlns:p14="http://schemas.microsoft.com/office/powerpoint/2010/main" val="29269336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D75D-542C-4A56-A777-E97B5A8A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900" indent="0">
              <a:buNone/>
            </a:pPr>
            <a:r>
              <a:rPr lang="en-US" sz="4000" dirty="0"/>
              <a:t>City of San Diego Cactus Conservation Nursery</a:t>
            </a:r>
          </a:p>
        </p:txBody>
      </p:sp>
      <p:sp>
        <p:nvSpPr>
          <p:cNvPr id="6" name="Content Placeholder 2">
            <a:extLst>
              <a:ext uri="{FF2B5EF4-FFF2-40B4-BE49-F238E27FC236}">
                <a16:creationId xmlns:a16="http://schemas.microsoft.com/office/drawing/2014/main" id="{8094DDDD-1B5C-4A79-B8E1-FC438E8C89F6}"/>
              </a:ext>
            </a:extLst>
          </p:cNvPr>
          <p:cNvSpPr txBox="1">
            <a:spLocks/>
          </p:cNvSpPr>
          <p:nvPr/>
        </p:nvSpPr>
        <p:spPr>
          <a:xfrm>
            <a:off x="913795" y="2441361"/>
            <a:ext cx="10353762" cy="4058751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t">
            <a:normAutofit fontScale="92500"/>
          </a:bodyPr>
          <a:lstStyle>
            <a:lvl1pPr marL="342900" indent="-30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20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1pPr>
            <a:lvl2pPr marL="720000" indent="-270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8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2pPr>
            <a:lvl3pPr marL="102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6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3pPr>
            <a:lvl4pPr marL="1386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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4pPr>
            <a:lvl5pPr marL="1674000" indent="-2160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5pPr>
            <a:lvl6pPr marL="20146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6pPr>
            <a:lvl7pPr marL="24018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7pPr>
            <a:lvl8pPr marL="27890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8pPr>
            <a:lvl9pPr marL="3106200" indent="-228600" algn="l" defTabSz="457200" rtl="0" eaLnBrk="1" latinLnBrk="0" hangingPunct="1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Wingdings 2" charset="2"/>
              <a:buChar char=""/>
              <a:defRPr sz="1400" kern="1200">
                <a:ln>
                  <a:solidFill>
                    <a:schemeClr val="bg1">
                      <a:lumMod val="75000"/>
                      <a:lumOff val="25000"/>
                      <a:alpha val="10000"/>
                    </a:schemeClr>
                  </a:solidFill>
                </a:ln>
                <a:solidFill>
                  <a:schemeClr val="tx2"/>
                </a:solidFill>
                <a:effectLst>
                  <a:outerShdw blurRad="9525" dist="25400" dir="14640000" algn="tl" rotWithShape="0">
                    <a:schemeClr val="bg1">
                      <a:alpha val="30000"/>
                    </a:schemeClr>
                  </a:outerShdw>
                </a:effectLst>
                <a:latin typeface="+mn-lt"/>
                <a:ea typeface="+mn-ea"/>
                <a:cs typeface="+mn-cs"/>
              </a:defRPr>
            </a:lvl9pPr>
          </a:lstStyle>
          <a:p>
            <a:pPr marL="36900" indent="0">
              <a:buFont typeface="Wingdings 2" charset="2"/>
              <a:buNone/>
            </a:pPr>
            <a:r>
              <a:rPr lang="en-US" sz="3200"/>
              <a:t>In April 2021, AECOM was tasked with refurbishing the City of San Diego Cactus Conservation Nursery located on Highland Valley Road (Big Trees Nursery).</a:t>
            </a:r>
          </a:p>
          <a:p>
            <a:pPr marL="36900" indent="0">
              <a:buFont typeface="Wingdings 2" charset="2"/>
              <a:buNone/>
            </a:pPr>
            <a:endParaRPr lang="en-US" sz="3200"/>
          </a:p>
          <a:p>
            <a:pPr marL="36900" indent="0">
              <a:buFont typeface="Wingdings 2" charset="2"/>
              <a:buNone/>
            </a:pPr>
            <a:r>
              <a:rPr lang="en-US" sz="3200"/>
              <a:t>During the initial site visit, City and AECOM staff noted that the Opuntia mother-stock at the nursery looked unhealthy.	</a:t>
            </a:r>
          </a:p>
          <a:p>
            <a:pPr marL="36900" indent="0">
              <a:buFont typeface="Wingdings 2" charset="2"/>
              <a:buNone/>
            </a:pPr>
            <a:r>
              <a:rPr lang="en-US" sz="3200"/>
              <a:t>								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240531188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86C3CA-984A-45D9-A97C-6E34B224F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45D27A-A8DE-4A82-9DD3-DFBECF78E1B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2D9D4859-AF0B-4C51-A79B-2EA1BD6178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56594"/>
            <a:ext cx="12205106" cy="7579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78549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D75D-542C-4A56-A777-E97B5A8A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900" indent="0">
              <a:buNone/>
            </a:pPr>
            <a:r>
              <a:rPr lang="en-US" sz="4000" dirty="0"/>
              <a:t>City of San Diego Cactus Conservation Nursery</a:t>
            </a:r>
          </a:p>
        </p:txBody>
      </p:sp>
      <p:pic>
        <p:nvPicPr>
          <p:cNvPr id="5" name="Content Placeholder 4" descr="A close-up of a green plant&#10;&#10;Description automatically generated with low confidence">
            <a:extLst>
              <a:ext uri="{FF2B5EF4-FFF2-40B4-BE49-F238E27FC236}">
                <a16:creationId xmlns:a16="http://schemas.microsoft.com/office/drawing/2014/main" id="{C0505CF0-8D84-4B7A-9DB1-B6F0282866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29285" y="1529048"/>
            <a:ext cx="4112639" cy="5483520"/>
          </a:xfrm>
        </p:spPr>
      </p:pic>
    </p:spTree>
    <p:extLst>
      <p:ext uri="{BB962C8B-B14F-4D97-AF65-F5344CB8AC3E}">
        <p14:creationId xmlns:p14="http://schemas.microsoft.com/office/powerpoint/2010/main" val="40025821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D75D-542C-4A56-A777-E97B5A8A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marL="36900" indent="0">
              <a:buNone/>
            </a:pPr>
            <a:r>
              <a:rPr lang="en-US" sz="4000" dirty="0"/>
              <a:t>City of San Diego Cactus Conservation Nursery</a:t>
            </a:r>
          </a:p>
        </p:txBody>
      </p:sp>
      <p:pic>
        <p:nvPicPr>
          <p:cNvPr id="6" name="Content Placeholder 4" descr="A close-up of a plant&#10;&#10;Description automatically generated with low confidence">
            <a:extLst>
              <a:ext uri="{FF2B5EF4-FFF2-40B4-BE49-F238E27FC236}">
                <a16:creationId xmlns:a16="http://schemas.microsoft.com/office/drawing/2014/main" id="{461BB584-9B23-4279-A807-0FD78985F38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326" y="1505931"/>
            <a:ext cx="4459285" cy="594571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781347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Identification of Potential Pathogens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97526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2800" dirty="0"/>
              <a:t>Samples were collected and sent to the UC Davis Plant Pathology Department for identification.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Testing (including molecular sequencing) was completed July 2021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The labs of Dr. Johanna Del Castillo and Dr. Akif Eskalen identified several possible pathogens</a:t>
            </a:r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3169667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Identification of Potential Pathogens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97526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3000" dirty="0"/>
              <a:t>Drs. Del Castillo and Eskalen identified two common fungi,  </a:t>
            </a:r>
            <a:r>
              <a:rPr lang="en-US" sz="3000" i="1" dirty="0"/>
              <a:t>Alternaria</a:t>
            </a:r>
            <a:r>
              <a:rPr lang="en-US" sz="3000" dirty="0"/>
              <a:t> sp. and </a:t>
            </a:r>
            <a:r>
              <a:rPr lang="en-US" sz="3000" i="1" dirty="0"/>
              <a:t>Cladosporium </a:t>
            </a:r>
            <a:r>
              <a:rPr lang="en-US" sz="3000" i="1" dirty="0" err="1"/>
              <a:t>delicatulum</a:t>
            </a:r>
            <a:r>
              <a:rPr lang="en-US" sz="3000" i="1" dirty="0"/>
              <a:t>,</a:t>
            </a:r>
            <a:r>
              <a:rPr lang="en-US" sz="3000" dirty="0"/>
              <a:t> and a new plant/fungi relationship:</a:t>
            </a:r>
          </a:p>
          <a:p>
            <a:pPr marL="36900" indent="0">
              <a:buNone/>
            </a:pPr>
            <a:endParaRPr lang="en-US" sz="3000" dirty="0"/>
          </a:p>
          <a:p>
            <a:pPr marL="36900" indent="0">
              <a:buNone/>
            </a:pPr>
            <a:r>
              <a:rPr lang="en-US" sz="3200" i="1" dirty="0"/>
              <a:t>		Opuntia littoralis </a:t>
            </a:r>
            <a:r>
              <a:rPr lang="en-US" sz="3200" dirty="0"/>
              <a:t>/ </a:t>
            </a:r>
            <a:r>
              <a:rPr lang="en-US" sz="3200" i="1" dirty="0"/>
              <a:t>Fusarium </a:t>
            </a:r>
            <a:r>
              <a:rPr lang="en-US" sz="3200" i="1" dirty="0" err="1"/>
              <a:t>brachygibbosum</a:t>
            </a:r>
            <a:endParaRPr lang="en-US" sz="3200" i="1" dirty="0"/>
          </a:p>
        </p:txBody>
      </p:sp>
    </p:spTree>
    <p:extLst>
      <p:ext uri="{BB962C8B-B14F-4D97-AF65-F5344CB8AC3E}">
        <p14:creationId xmlns:p14="http://schemas.microsoft.com/office/powerpoint/2010/main" val="335494422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3200" dirty="0"/>
              <a:t>First detection in California was in 2016 from samples (bare root almond trees) that had been collected in fall 2013, from a nursery in Sutter County</a:t>
            </a:r>
          </a:p>
          <a:p>
            <a:pPr marL="36900" indent="0">
              <a:buNone/>
            </a:pPr>
            <a:endParaRPr lang="en-US" sz="3200" dirty="0"/>
          </a:p>
          <a:p>
            <a:pPr marL="36900" indent="0">
              <a:buNone/>
            </a:pPr>
            <a:r>
              <a:rPr lang="en-US" sz="3200" dirty="0"/>
              <a:t>Common symptoms of </a:t>
            </a:r>
            <a:r>
              <a:rPr lang="en-US" sz="3200" i="1" dirty="0"/>
              <a:t>F. </a:t>
            </a:r>
            <a:r>
              <a:rPr lang="en-US" sz="3200" i="1" dirty="0" err="1"/>
              <a:t>brachygibbosumen</a:t>
            </a:r>
            <a:r>
              <a:rPr lang="en-US" sz="3200" i="1" dirty="0"/>
              <a:t> </a:t>
            </a:r>
            <a:r>
              <a:rPr lang="en-US" sz="3200" dirty="0"/>
              <a:t>infections are cankers, wilting and dieback</a:t>
            </a:r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29376500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2800" dirty="0"/>
              <a:t>Reproduction	</a:t>
            </a:r>
          </a:p>
          <a:p>
            <a:pPr marL="36900" indent="0">
              <a:buNone/>
            </a:pPr>
            <a:r>
              <a:rPr lang="en-US" sz="2800" dirty="0"/>
              <a:t>	Sexual and Asexual Reproduction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Dispersal </a:t>
            </a:r>
          </a:p>
          <a:p>
            <a:pPr marL="36900" indent="0">
              <a:buNone/>
            </a:pPr>
            <a:r>
              <a:rPr lang="en-US" sz="2800" dirty="0"/>
              <a:t>	Airborne and Soilborne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807058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pic>
        <p:nvPicPr>
          <p:cNvPr id="7" name="Content Placeholder 6" descr="Map&#10;&#10;Description automatically generated">
            <a:extLst>
              <a:ext uri="{FF2B5EF4-FFF2-40B4-BE49-F238E27FC236}">
                <a16:creationId xmlns:a16="http://schemas.microsoft.com/office/drawing/2014/main" id="{7F25A234-6B90-489B-8DFD-0DEA0975786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25" y="1783251"/>
            <a:ext cx="9710878" cy="6179650"/>
          </a:xfrm>
        </p:spPr>
      </p:pic>
    </p:spTree>
    <p:extLst>
      <p:ext uri="{BB962C8B-B14F-4D97-AF65-F5344CB8AC3E}">
        <p14:creationId xmlns:p14="http://schemas.microsoft.com/office/powerpoint/2010/main" val="19612444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 fontScale="92500" lnSpcReduction="20000"/>
          </a:bodyPr>
          <a:lstStyle/>
          <a:p>
            <a:pPr marL="36900" indent="0">
              <a:buNone/>
            </a:pPr>
            <a:r>
              <a:rPr lang="en-US" sz="2800" dirty="0"/>
              <a:t>Known Plant/Pathogen Relationships</a:t>
            </a:r>
          </a:p>
          <a:p>
            <a:pPr marL="36900" indent="0">
              <a:buNone/>
            </a:pPr>
            <a:r>
              <a:rPr lang="en-US" sz="2200" dirty="0"/>
              <a:t>	Alliaceae 			</a:t>
            </a:r>
            <a:r>
              <a:rPr lang="en-US" sz="2200" i="1" dirty="0"/>
              <a:t>Allium  cepa		</a:t>
            </a:r>
            <a:r>
              <a:rPr lang="en-US" sz="2200" dirty="0"/>
              <a:t>(onion)</a:t>
            </a:r>
          </a:p>
          <a:p>
            <a:pPr marL="36900" indent="0">
              <a:buNone/>
            </a:pPr>
            <a:r>
              <a:rPr lang="en-US" sz="2200" dirty="0"/>
              <a:t>	Apocynaceae		</a:t>
            </a:r>
            <a:r>
              <a:rPr lang="en-US" sz="2200" i="1" dirty="0"/>
              <a:t>Nerium oleander 	</a:t>
            </a:r>
            <a:r>
              <a:rPr lang="en-US" sz="2200" dirty="0"/>
              <a:t>(oleander)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dirty="0"/>
              <a:t>	Cucurbitaceae 		</a:t>
            </a:r>
            <a:r>
              <a:rPr lang="en-US" sz="2200" i="1" dirty="0"/>
              <a:t>Citrullus lanatus	</a:t>
            </a:r>
            <a:r>
              <a:rPr lang="en-US" sz="2200" dirty="0"/>
              <a:t>(watermelon)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dirty="0"/>
              <a:t>	Euphorbiaceae		</a:t>
            </a:r>
            <a:r>
              <a:rPr lang="en-US" sz="2200" i="1" dirty="0"/>
              <a:t>Euphorbia </a:t>
            </a:r>
            <a:r>
              <a:rPr lang="en-US" sz="2200" i="1" dirty="0" err="1"/>
              <a:t>larica</a:t>
            </a:r>
            <a:r>
              <a:rPr lang="en-US" sz="2200" i="1" dirty="0"/>
              <a:t>	</a:t>
            </a:r>
            <a:r>
              <a:rPr lang="en-US" sz="2200" dirty="0"/>
              <a:t>(</a:t>
            </a:r>
            <a:r>
              <a:rPr lang="en-US" sz="2200" dirty="0" err="1"/>
              <a:t>isbaq</a:t>
            </a:r>
            <a:r>
              <a:rPr lang="en-US" sz="2200" dirty="0"/>
              <a:t>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dirty="0"/>
              <a:t>	Fabaceae			</a:t>
            </a:r>
            <a:r>
              <a:rPr lang="en-US" sz="2200" i="1" dirty="0"/>
              <a:t>Glycine max		</a:t>
            </a:r>
            <a:r>
              <a:rPr lang="en-US" sz="2200" dirty="0"/>
              <a:t>(soybean)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dirty="0"/>
              <a:t>	Poaceae				</a:t>
            </a:r>
            <a:r>
              <a:rPr lang="en-US" sz="2200" i="1" dirty="0"/>
              <a:t>Sorghum vulgare  	</a:t>
            </a:r>
            <a:r>
              <a:rPr lang="en-US" sz="2200" dirty="0"/>
              <a:t>(sorghum)</a:t>
            </a:r>
            <a:r>
              <a:rPr lang="en-US" sz="2200" i="1" dirty="0"/>
              <a:t>, Triticum </a:t>
            </a:r>
            <a:r>
              <a:rPr lang="en-US" sz="2200" dirty="0"/>
              <a:t>spp. (wheat)</a:t>
            </a:r>
          </a:p>
          <a:p>
            <a:pPr marL="36900" indent="0">
              <a:buNone/>
            </a:pPr>
            <a:r>
              <a:rPr lang="en-US" sz="2200" dirty="0"/>
              <a:t>	Solanaceae			</a:t>
            </a:r>
            <a:r>
              <a:rPr lang="en-US" sz="2200" i="1" dirty="0"/>
              <a:t>Nicotiana tabacum</a:t>
            </a:r>
            <a:r>
              <a:rPr lang="en-US" sz="2200" dirty="0"/>
              <a:t> (tobacco)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dirty="0"/>
              <a:t>	Rosaceae			</a:t>
            </a:r>
            <a:r>
              <a:rPr lang="en-US" sz="2200" i="1" dirty="0"/>
              <a:t>Prunus dulcis</a:t>
            </a:r>
            <a:r>
              <a:rPr lang="en-US" sz="2200" dirty="0"/>
              <a:t> 	(almond)</a:t>
            </a:r>
            <a:endParaRPr lang="en-US" sz="2200" i="1" dirty="0"/>
          </a:p>
          <a:p>
            <a:pPr marL="36900" indent="0">
              <a:buNone/>
            </a:pPr>
            <a:r>
              <a:rPr lang="en-US" sz="2200" i="1" dirty="0"/>
              <a:t>And now </a:t>
            </a:r>
          </a:p>
          <a:p>
            <a:pPr marL="36900" indent="0">
              <a:buNone/>
            </a:pPr>
            <a:r>
              <a:rPr lang="en-US" sz="2200" i="1" dirty="0"/>
              <a:t>	Cactaceae 			Opuntia littoralis 	</a:t>
            </a:r>
            <a:r>
              <a:rPr lang="en-US" sz="2200" dirty="0"/>
              <a:t>(prickly pear)</a:t>
            </a:r>
            <a:endParaRPr lang="en-US" sz="2200" i="1" dirty="0"/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4259361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 lnSpcReduction="10000"/>
          </a:bodyPr>
          <a:lstStyle/>
          <a:p>
            <a:pPr marL="36900" indent="0">
              <a:buNone/>
            </a:pPr>
            <a:r>
              <a:rPr lang="en-US" sz="2800" dirty="0"/>
              <a:t>Notification of Presence in San Diego County</a:t>
            </a:r>
          </a:p>
          <a:p>
            <a:pPr marL="36900" indent="0">
              <a:buNone/>
            </a:pPr>
            <a:r>
              <a:rPr lang="en-US" sz="2800" dirty="0"/>
              <a:t>	</a:t>
            </a:r>
          </a:p>
          <a:p>
            <a:pPr marL="36900" indent="0">
              <a:buNone/>
            </a:pPr>
            <a:r>
              <a:rPr lang="en-US" sz="2800" dirty="0"/>
              <a:t>		County of San Diego </a:t>
            </a:r>
          </a:p>
          <a:p>
            <a:pPr marL="36900" indent="0">
              <a:buNone/>
            </a:pPr>
            <a:r>
              <a:rPr lang="en-US" sz="2800" dirty="0"/>
              <a:t>			Department of Agriculture, Weights and Measures 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		University of California Cooperative Extension 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	</a:t>
            </a:r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52293406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Additional Testing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97526"/>
            <a:ext cx="10353762" cy="4058751"/>
          </a:xfrm>
        </p:spPr>
        <p:txBody>
          <a:bodyPr>
            <a:normAutofit fontScale="77500" lnSpcReduction="20000"/>
          </a:bodyPr>
          <a:lstStyle/>
          <a:p>
            <a:pPr marL="36900" indent="0">
              <a:buNone/>
            </a:pPr>
            <a:r>
              <a:rPr lang="en-US" sz="2800" dirty="0"/>
              <a:t>In August 2021, additional samples from the nursery were sent to the UCD plant pathologists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i="1" dirty="0"/>
              <a:t>F. </a:t>
            </a:r>
            <a:r>
              <a:rPr lang="en-US" sz="2800" i="1" dirty="0" err="1"/>
              <a:t>brachygibbosumen</a:t>
            </a:r>
            <a:r>
              <a:rPr lang="en-US" sz="2800" dirty="0"/>
              <a:t> was not detected in these samples, however, this taxon is can be cryptic and hosts may remain asymptomatic without stressors </a:t>
            </a:r>
          </a:p>
          <a:p>
            <a:pPr marL="36900" indent="0">
              <a:buNone/>
            </a:pPr>
            <a:endParaRPr lang="en-US" sz="2800" i="1" dirty="0">
              <a:solidFill>
                <a:schemeClr val="tx1"/>
              </a:solidFill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6900" indent="0">
              <a:buNone/>
            </a:pP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Alternaria </a:t>
            </a:r>
            <a:r>
              <a:rPr lang="en-US" sz="2800" i="1" dirty="0" err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alternata</a:t>
            </a: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, Alternaria caespitosa, </a:t>
            </a:r>
            <a:r>
              <a:rPr lang="en-US" sz="28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and</a:t>
            </a: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Cladosporium </a:t>
            </a:r>
            <a:r>
              <a:rPr lang="en-US" sz="2800" i="1" dirty="0" err="1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cladosporoides</a:t>
            </a: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/>
              <a:t>were identified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Species of b</a:t>
            </a:r>
            <a:r>
              <a:rPr lang="en-US" sz="2800" dirty="0"/>
              <a:t>oth </a:t>
            </a: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Alternaria</a:t>
            </a:r>
            <a:r>
              <a:rPr lang="en-US" sz="28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and </a:t>
            </a:r>
            <a:r>
              <a:rPr lang="en-US" sz="2800" i="1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Cladosporium</a:t>
            </a:r>
            <a:r>
              <a:rPr lang="en-US" sz="2800" dirty="0">
                <a:solidFill>
                  <a:schemeClr val="tx1"/>
                </a:solidFill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/>
              <a:t>are known to cause leaf spot in plants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66166195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97526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2800" dirty="0"/>
              <a:t>Continued studies by UCD to determine the likely disease vector(s)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Surveys and sampling to determine regional extent of disease</a:t>
            </a:r>
          </a:p>
        </p:txBody>
      </p:sp>
    </p:spTree>
    <p:extLst>
      <p:ext uri="{BB962C8B-B14F-4D97-AF65-F5344CB8AC3E}">
        <p14:creationId xmlns:p14="http://schemas.microsoft.com/office/powerpoint/2010/main" val="151443200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Next Steps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2297526"/>
            <a:ext cx="10353762" cy="4058751"/>
          </a:xfrm>
        </p:spPr>
        <p:txBody>
          <a:bodyPr>
            <a:normAutofit/>
          </a:bodyPr>
          <a:lstStyle/>
          <a:p>
            <a:pPr marL="36900" indent="0">
              <a:buNone/>
            </a:pPr>
            <a:r>
              <a:rPr lang="en-US" sz="2800" dirty="0"/>
              <a:t>Continued studies by UCD to determine the likely disease vector(s)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Consideration of possible treatment options in cooperation with University of California Cooperative Extension 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sz="2800" dirty="0"/>
              <a:t>Surveys and sampling to determine regional extent of disease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1408793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D75D-542C-4A56-A777-E97B5A8A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Keeping </a:t>
            </a:r>
            <a:r>
              <a:rPr lang="en-US" dirty="0"/>
              <a:t>Eyes on </a:t>
            </a:r>
            <a:r>
              <a:rPr lang="en-US" sz="4000" i="1" dirty="0"/>
              <a:t>Opuntia littoralis</a:t>
            </a:r>
            <a:endParaRPr lang="en-US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68D4FCD-69B9-4A43-8F78-DDE4005B0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8768" y="1451224"/>
            <a:ext cx="7209034" cy="5406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580251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C4D75D-542C-4A56-A777-E97B5A8A3E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000" dirty="0"/>
              <a:t>Keeping </a:t>
            </a:r>
            <a:r>
              <a:rPr lang="en-US" dirty="0"/>
              <a:t>Eyes on </a:t>
            </a:r>
            <a:r>
              <a:rPr lang="en-US" sz="4000" i="1" dirty="0"/>
              <a:t>Opuntia littoralis</a:t>
            </a:r>
            <a:endParaRPr lang="en-US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885D723B-536D-4661-A520-369623B51C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 fontScale="85000" lnSpcReduction="10000"/>
          </a:bodyPr>
          <a:lstStyle/>
          <a:p>
            <a:pPr marL="36900" indent="0">
              <a:buNone/>
            </a:pPr>
            <a:endParaRPr lang="en-US" sz="3600" dirty="0"/>
          </a:p>
          <a:p>
            <a:pPr marL="36900" indent="0">
              <a:buNone/>
            </a:pPr>
            <a:r>
              <a:rPr lang="en-US" sz="3600" dirty="0"/>
              <a:t>Additional information will be provided as more is known	</a:t>
            </a:r>
            <a:endParaRPr lang="en-US" sz="3500" dirty="0"/>
          </a:p>
          <a:p>
            <a:pPr marL="36900" indent="0">
              <a:buNone/>
            </a:pPr>
            <a:endParaRPr lang="en-US" sz="3500" dirty="0"/>
          </a:p>
          <a:p>
            <a:pPr marL="36900" indent="0">
              <a:buNone/>
            </a:pPr>
            <a:r>
              <a:rPr lang="en-US" sz="3500" dirty="0"/>
              <a:t>Questions?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dirty="0"/>
              <a:t>		Kris Preston 			(SDMMP)				kpreston@usgs.gov</a:t>
            </a:r>
          </a:p>
          <a:p>
            <a:pPr marL="36900" indent="0">
              <a:buNone/>
            </a:pPr>
            <a:r>
              <a:rPr lang="en-US" dirty="0"/>
              <a:t>		Kim Wehinger 		(City of San Diego)		kwehinger@sandiego.gov</a:t>
            </a:r>
          </a:p>
          <a:p>
            <a:pPr marL="36900" indent="0">
              <a:buNone/>
            </a:pPr>
            <a:r>
              <a:rPr lang="en-US" dirty="0"/>
              <a:t>		Jonathan Dunn 		(AECOM)				jonathan.dunn@aecom.com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346511456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i="1" dirty="0" err="1"/>
              <a:t>brachygibbosumen</a:t>
            </a:r>
            <a:endParaRPr lang="en-US" i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09C4B4-842A-4737-8F48-4631C76923A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3795" y="1732449"/>
            <a:ext cx="10353762" cy="4515951"/>
          </a:xfrm>
        </p:spPr>
        <p:txBody>
          <a:bodyPr>
            <a:normAutofit fontScale="85000" lnSpcReduction="20000"/>
          </a:bodyPr>
          <a:lstStyle/>
          <a:p>
            <a:pPr marL="36900" indent="0">
              <a:buNone/>
            </a:pPr>
            <a:r>
              <a:rPr lang="en-US" sz="3600" dirty="0"/>
              <a:t>Additional information will be provided as more is known about treatment and prognosis	</a:t>
            </a:r>
            <a:endParaRPr lang="en-US" sz="3500" dirty="0"/>
          </a:p>
          <a:p>
            <a:pPr marL="36900" indent="0">
              <a:buNone/>
            </a:pPr>
            <a:endParaRPr lang="en-US" sz="3500" dirty="0"/>
          </a:p>
          <a:p>
            <a:pPr marL="36900" indent="0">
              <a:buNone/>
            </a:pPr>
            <a:r>
              <a:rPr lang="en-US" sz="3500" dirty="0"/>
              <a:t>Questions?</a:t>
            </a:r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endParaRPr lang="en-US" sz="2800" dirty="0"/>
          </a:p>
          <a:p>
            <a:pPr marL="36900" indent="0">
              <a:buNone/>
            </a:pPr>
            <a:r>
              <a:rPr lang="en-US" dirty="0"/>
              <a:t>		Kris Preston 			(SDMMP)				kpreston@usgs.gov</a:t>
            </a:r>
          </a:p>
          <a:p>
            <a:pPr marL="36900" indent="0">
              <a:buNone/>
            </a:pPr>
            <a:r>
              <a:rPr lang="en-US" dirty="0"/>
              <a:t>		Kim Wehinger 		(City of San Diego)		kwehinger@sandiego.gov</a:t>
            </a:r>
          </a:p>
          <a:p>
            <a:pPr marL="36900" indent="0">
              <a:buNone/>
            </a:pPr>
            <a:r>
              <a:rPr lang="en-US" dirty="0"/>
              <a:t>		Jonathan Dunn 		(AECOM)				jonathan.dunn@aecom.com</a:t>
            </a:r>
          </a:p>
          <a:p>
            <a:pPr marL="36900" indent="0">
              <a:buNone/>
            </a:pPr>
            <a:r>
              <a:rPr lang="en-US" sz="2800" dirty="0"/>
              <a:t>	</a:t>
            </a:r>
          </a:p>
          <a:p>
            <a:pPr marL="36900" indent="0">
              <a:buNone/>
            </a:pP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9929999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E43DCA-AA0F-46E1-B94C-919BDC1DA1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Fusarium </a:t>
            </a:r>
            <a:r>
              <a:rPr lang="en-US" dirty="0"/>
              <a:t>Wilt on Tobacco</a:t>
            </a:r>
          </a:p>
        </p:txBody>
      </p:sp>
      <p:pic>
        <p:nvPicPr>
          <p:cNvPr id="1030" name="Picture 6" descr="See the source image">
            <a:extLst>
              <a:ext uri="{FF2B5EF4-FFF2-40B4-BE49-F238E27FC236}">
                <a16:creationId xmlns:a16="http://schemas.microsoft.com/office/drawing/2014/main" id="{CED124E3-6F36-4ECC-A47E-7AB4E7EC9B4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192" y="1547571"/>
            <a:ext cx="7965644" cy="53104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99919607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ate">
  <a:themeElements>
    <a:clrScheme name="Slate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Slate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Slate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TM04033929[[fn=Slate]]</Template>
  <TotalTime>1589</TotalTime>
  <Words>696</Words>
  <Application>Microsoft Office PowerPoint</Application>
  <PresentationFormat>Widescreen</PresentationFormat>
  <Paragraphs>97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Calisto MT</vt:lpstr>
      <vt:lpstr>Wingdings 2</vt:lpstr>
      <vt:lpstr>Slate</vt:lpstr>
      <vt:lpstr> Are We Detecting New Pathogen Relationships For  Opuntia littoralis  in San Diego County?  </vt:lpstr>
      <vt:lpstr>City of San Diego Cactus Conservation Nursery</vt:lpstr>
      <vt:lpstr>PowerPoint Presentation</vt:lpstr>
      <vt:lpstr>City of San Diego Cactus Conservation Nursery</vt:lpstr>
      <vt:lpstr>City of San Diego Cactus Conservation Nursery</vt:lpstr>
      <vt:lpstr>Identification of Potential Pathogens</vt:lpstr>
      <vt:lpstr>Identification of Potential Pathogens</vt:lpstr>
      <vt:lpstr>Fusarium brachygibbosumen</vt:lpstr>
      <vt:lpstr>Fusarium brachygibbosumen</vt:lpstr>
      <vt:lpstr>Fusarium brachygibbosumen</vt:lpstr>
      <vt:lpstr>Fusarium brachygibbosumen</vt:lpstr>
      <vt:lpstr>Fusarium brachygibbosumen</vt:lpstr>
      <vt:lpstr>Additional Testing</vt:lpstr>
      <vt:lpstr>Next Steps</vt:lpstr>
      <vt:lpstr>Next Steps</vt:lpstr>
      <vt:lpstr>Keeping Eyes on Opuntia littoralis</vt:lpstr>
      <vt:lpstr>Keeping Eyes on Opuntia littoralis</vt:lpstr>
      <vt:lpstr>Fusarium brachygibbosumen</vt:lpstr>
      <vt:lpstr>Fusarium Wilt on Tobacco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Discovery of a New  Plant –Pathogen Relationship in San Diego County</dc:title>
  <dc:creator>Dunn, Jonathan</dc:creator>
  <cp:lastModifiedBy>Dunn, Jonathan</cp:lastModifiedBy>
  <cp:revision>39</cp:revision>
  <dcterms:created xsi:type="dcterms:W3CDTF">2021-08-09T19:59:53Z</dcterms:created>
  <dcterms:modified xsi:type="dcterms:W3CDTF">2021-09-16T23:51:24Z</dcterms:modified>
</cp:coreProperties>
</file>