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63" r:id="rId2"/>
    <p:sldId id="260" r:id="rId3"/>
    <p:sldId id="261" r:id="rId4"/>
    <p:sldId id="262" r:id="rId5"/>
    <p:sldId id="273" r:id="rId6"/>
    <p:sldId id="269" r:id="rId7"/>
    <p:sldId id="270" r:id="rId8"/>
    <p:sldId id="268" r:id="rId9"/>
    <p:sldId id="264" r:id="rId10"/>
    <p:sldId id="265" r:id="rId11"/>
    <p:sldId id="266" r:id="rId12"/>
    <p:sldId id="267" r:id="rId13"/>
    <p:sldId id="272" r:id="rId14"/>
  </p:sldIdLst>
  <p:sldSz cx="9144000" cy="6858000" type="screen4x3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FF0000"/>
    <a:srgbClr val="66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82738" autoAdjust="0"/>
  </p:normalViewPr>
  <p:slideViewPr>
    <p:cSldViewPr snapToGrid="0" snapToObjects="1">
      <p:cViewPr varScale="1">
        <p:scale>
          <a:sx n="112" d="100"/>
          <a:sy n="112" d="100"/>
        </p:scale>
        <p:origin x="258" y="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68" d="100"/>
          <a:sy n="68" d="100"/>
        </p:scale>
        <p:origin x="-3296" y="-10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856111C4-0652-4148-BD7F-30118FD0D1AC}" type="datetime1">
              <a:rPr lang="en-US" altLang="en-US"/>
              <a:pPr>
                <a:defRPr/>
              </a:pPr>
              <a:t>3/6/2019</a:t>
            </a:fld>
            <a:endParaRPr lang="en-US" altLang="en-US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  <a:ext uri="{FAA26D3D-D897-4be2-8F04-BA451C77F1D7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  <a:ext uri="{FAA26D3D-D897-4be2-8F04-BA451C77F1D7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53ADEFAD-46F3-43FB-BE48-5D0E893A1C5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424438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B257523F-4381-4878-AAC1-0BEEBFB54299}" type="datetime1">
              <a:rPr lang="en-US" altLang="en-US"/>
              <a:pPr>
                <a:defRPr/>
              </a:pPr>
              <a:t>3/6/2019</a:t>
            </a:fld>
            <a:endParaRPr lang="en-US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9FF77927-2AFB-4D73-9307-165F832F3DD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5003785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ea typeface="ＭＳ Ｐゴシック" panose="020B0600070205080204" pitchFamily="34" charset="-128"/>
            </a:endParaRPr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65ED4896-5508-4926-BD05-64CB0BBF7FF9}" type="slidenum">
              <a:rPr lang="en-US" altLang="en-US">
                <a:latin typeface="Calibri" panose="020F0502020204030204" pitchFamily="34" charset="0"/>
              </a:rPr>
              <a:pPr/>
              <a:t>1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1264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ea typeface="ＭＳ Ｐゴシック" panose="020B0600070205080204" pitchFamily="34" charset="-128"/>
            </a:endParaRPr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65ED4896-5508-4926-BD05-64CB0BBF7FF9}" type="slidenum">
              <a:rPr lang="en-US" altLang="en-US">
                <a:latin typeface="Calibri" panose="020F0502020204030204" pitchFamily="34" charset="0"/>
              </a:rPr>
              <a:pPr/>
              <a:t>2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59516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ea typeface="ＭＳ Ｐゴシック" panose="020B0600070205080204" pitchFamily="34" charset="-128"/>
            </a:endParaRPr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65ED4896-5508-4926-BD05-64CB0BBF7FF9}" type="slidenum">
              <a:rPr lang="en-US" altLang="en-US">
                <a:latin typeface="Calibri" panose="020F0502020204030204" pitchFamily="34" charset="0"/>
              </a:rPr>
              <a:pPr/>
              <a:t>3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94324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ea typeface="ＭＳ Ｐゴシック" panose="020B0600070205080204" pitchFamily="34" charset="-128"/>
            </a:endParaRPr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65ED4896-5508-4926-BD05-64CB0BBF7FF9}" type="slidenum">
              <a:rPr lang="en-US" altLang="en-US">
                <a:latin typeface="Calibri" panose="020F0502020204030204" pitchFamily="34" charset="0"/>
              </a:rPr>
              <a:pPr/>
              <a:t>4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33123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ea typeface="ＭＳ Ｐゴシック" panose="020B0600070205080204" pitchFamily="34" charset="-128"/>
            </a:endParaRPr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65ED4896-5508-4926-BD05-64CB0BBF7FF9}" type="slidenum">
              <a:rPr lang="en-US" altLang="en-US">
                <a:latin typeface="Calibri" panose="020F0502020204030204" pitchFamily="34" charset="0"/>
              </a:rPr>
              <a:pPr/>
              <a:t>5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87065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ea typeface="ＭＳ Ｐゴシック" panose="020B0600070205080204" pitchFamily="34" charset="-128"/>
            </a:endParaRPr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65ED4896-5508-4926-BD05-64CB0BBF7FF9}" type="slidenum">
              <a:rPr lang="en-US" altLang="en-US">
                <a:latin typeface="Calibri" panose="020F0502020204030204" pitchFamily="34" charset="0"/>
              </a:rPr>
              <a:pPr/>
              <a:t>6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08678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ea typeface="ＭＳ Ｐゴシック" panose="020B0600070205080204" pitchFamily="34" charset="-128"/>
            </a:endParaRPr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65ED4896-5508-4926-BD05-64CB0BBF7FF9}" type="slidenum">
              <a:rPr lang="en-US" altLang="en-US">
                <a:latin typeface="Calibri" panose="020F0502020204030204" pitchFamily="34" charset="0"/>
              </a:rPr>
              <a:pPr/>
              <a:t>7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84134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ea typeface="ＭＳ Ｐゴシック" panose="020B0600070205080204" pitchFamily="34" charset="-128"/>
            </a:endParaRPr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65ED4896-5508-4926-BD05-64CB0BBF7FF9}" type="slidenum">
              <a:rPr lang="en-US" altLang="en-US">
                <a:latin typeface="Calibri" panose="020F0502020204030204" pitchFamily="34" charset="0"/>
              </a:rPr>
              <a:pPr/>
              <a:t>8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44262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ea typeface="ＭＳ Ｐゴシック" panose="020B0600070205080204" pitchFamily="34" charset="-128"/>
            </a:endParaRPr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65ED4896-5508-4926-BD05-64CB0BBF7FF9}" type="slidenum">
              <a:rPr lang="en-US" altLang="en-US">
                <a:latin typeface="Calibri" panose="020F0502020204030204" pitchFamily="34" charset="0"/>
              </a:rPr>
              <a:pPr/>
              <a:t>9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84806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ea typeface="ＭＳ Ｐゴシック" panose="020B0600070205080204" pitchFamily="34" charset="-128"/>
            </a:endParaRPr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65ED4896-5508-4926-BD05-64CB0BBF7FF9}" type="slidenum">
              <a:rPr lang="en-US" altLang="en-US">
                <a:latin typeface="Calibri" panose="020F0502020204030204" pitchFamily="34" charset="0"/>
              </a:rPr>
              <a:pPr/>
              <a:t>10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4349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ea typeface="ＭＳ Ｐゴシック" panose="020B0600070205080204" pitchFamily="34" charset="-128"/>
            </a:endParaRPr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65ED4896-5508-4926-BD05-64CB0BBF7FF9}" type="slidenum">
              <a:rPr lang="en-US" altLang="en-US">
                <a:latin typeface="Calibri" panose="020F0502020204030204" pitchFamily="34" charset="0"/>
              </a:rPr>
              <a:pPr/>
              <a:t>11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04610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ea typeface="ＭＳ Ｐゴシック" panose="020B0600070205080204" pitchFamily="34" charset="-128"/>
            </a:endParaRPr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65ED4896-5508-4926-BD05-64CB0BBF7FF9}" type="slidenum">
              <a:rPr lang="en-US" altLang="en-US">
                <a:latin typeface="Calibri" panose="020F0502020204030204" pitchFamily="34" charset="0"/>
              </a:rPr>
              <a:pPr/>
              <a:t>12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08789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EE45D1-DB07-4C5A-8544-B5E01500607D}" type="datetime1">
              <a:rPr lang="en-US" altLang="en-US"/>
              <a:pPr>
                <a:defRPr/>
              </a:pPr>
              <a:t>3/6/2019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4A1D98-7D37-4702-86B4-C13671CFA31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914263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55AA52-359C-49E7-A105-DCFAC872109D}" type="datetime1">
              <a:rPr lang="en-US" altLang="en-US"/>
              <a:pPr>
                <a:defRPr/>
              </a:pPr>
              <a:t>3/6/2019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14D5EA-68CC-4422-9E4A-C7208A8E3BE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739159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B547D-03D9-4ADE-B2E1-8FB15B2110F3}" type="datetime1">
              <a:rPr lang="en-US" altLang="en-US"/>
              <a:pPr>
                <a:defRPr/>
              </a:pPr>
              <a:t>3/6/2019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65FAA7-F2ED-440C-A8E5-E8E01110B07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4721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197836-6937-4EF9-93C1-F1F5126206C8}" type="datetime1">
              <a:rPr lang="en-US" altLang="en-US"/>
              <a:pPr>
                <a:defRPr/>
              </a:pPr>
              <a:t>3/6/2019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40A0CB-C62C-48B5-AEEF-6DF34FF14F7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805733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8EE7AD-4D80-40E5-9E27-744F033EFB31}" type="datetime1">
              <a:rPr lang="en-US" altLang="en-US"/>
              <a:pPr>
                <a:defRPr/>
              </a:pPr>
              <a:t>3/6/2019</a:t>
            </a:fld>
            <a:endParaRPr lang="en-US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F49C5D-7013-4F7C-A2D3-AD917EE9B63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614902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7C3B9C-8850-4E8B-A88B-F5595D15F100}" type="datetime1">
              <a:rPr lang="en-US" altLang="en-US"/>
              <a:pPr>
                <a:defRPr/>
              </a:pPr>
              <a:t>3/6/2019</a:t>
            </a:fld>
            <a:endParaRPr lang="en-US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F695FF-AEEB-4147-9084-8FE4E90D8CB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365796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BC2B5-F4B7-4B37-BFE6-0D8FB9B6AC9C}" type="datetime1">
              <a:rPr lang="en-US" altLang="en-US"/>
              <a:pPr>
                <a:defRPr/>
              </a:pPr>
              <a:t>3/6/2019</a:t>
            </a:fld>
            <a:endParaRPr lang="en-US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43C3DD-40C0-4D26-828C-331EAE7EA0C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674651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3EE58B-F181-497B-BFD3-962F5EDDF20F}" type="datetime1">
              <a:rPr lang="en-US" altLang="en-US"/>
              <a:pPr>
                <a:defRPr/>
              </a:pPr>
              <a:t>3/6/2019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AE4464-C391-4990-97CB-AE9A935BB74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49049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AA2998-2DC3-4770-AC69-089FE6DF9AD2}" type="datetime1">
              <a:rPr lang="en-US" altLang="en-US"/>
              <a:pPr>
                <a:defRPr/>
              </a:pPr>
              <a:t>3/6/2019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298CD9-34C0-450C-BFC4-5C4FA29C2AC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66327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07CC45-213D-49EB-9A23-A3CF8CD2AFDC}" type="datetime1">
              <a:rPr lang="en-US" altLang="en-US"/>
              <a:pPr>
                <a:defRPr/>
              </a:pPr>
              <a:t>3/6/2019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F0F466-BD75-475C-AF4A-C6142E74DBD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235292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9AF317-45C4-4C92-8979-26C75A871F6A}" type="datetime1">
              <a:rPr lang="en-US" altLang="en-US"/>
              <a:pPr>
                <a:defRPr/>
              </a:pPr>
              <a:t>3/6/2019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410283-2AE8-4DBF-AFDF-48363971482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6562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83AE676B-0096-4AB2-9468-DF8E5E872B61}" type="datetime1">
              <a:rPr lang="en-US" altLang="en-US"/>
              <a:pPr>
                <a:defRPr/>
              </a:pPr>
              <a:t>3/6/2019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E55AE4F3-1DDA-4781-A0AB-FABB04B34FCC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3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hyperlink" Target="mailto:edrrsd@gmail.com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76886052"/>
              </p:ext>
            </p:extLst>
          </p:nvPr>
        </p:nvGraphicFramePr>
        <p:xfrm>
          <a:off x="3743325" y="-101600"/>
          <a:ext cx="5580063" cy="7224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55" name="Acrobat Document" r:id="rId4" imgW="5829124" imgH="7543535" progId="AcroExch.Document.DC">
                  <p:embed/>
                </p:oleObj>
              </mc:Choice>
              <mc:Fallback>
                <p:oleObj name="Acrobat Document" r:id="rId4" imgW="5829124" imgH="7543535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743325" y="-101600"/>
                        <a:ext cx="5580063" cy="72247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"/>
            <a:ext cx="3846879" cy="3273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776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6" descr="C:\Jason\EDRR\Wards weed\2016-3-18\IMG_6598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38525" y="2790825"/>
            <a:ext cx="1704975" cy="430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TextBox 5"/>
          <p:cNvSpPr txBox="1">
            <a:spLocks noChangeArrowheads="1"/>
          </p:cNvSpPr>
          <p:nvPr/>
        </p:nvSpPr>
        <p:spPr bwMode="auto">
          <a:xfrm>
            <a:off x="0" y="6575425"/>
            <a:ext cx="9144000" cy="314325"/>
          </a:xfrm>
          <a:prstGeom prst="rect">
            <a:avLst/>
          </a:prstGeom>
          <a:solidFill>
            <a:srgbClr val="C0C0C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1400">
                <a:latin typeface="Calibri" panose="020F0502020204030204" pitchFamily="34" charset="0"/>
              </a:rPr>
              <a:t>Report sightings to: </a:t>
            </a:r>
            <a:r>
              <a:rPr lang="en-US" altLang="en-US" sz="1400">
                <a:latin typeface="Calibri" panose="020F0502020204030204" pitchFamily="34" charset="0"/>
                <a:hlinkClick r:id="rId4"/>
              </a:rPr>
              <a:t>edrrsd@gmail.com</a:t>
            </a:r>
            <a:r>
              <a:rPr lang="en-US" altLang="en-US" sz="1400">
                <a:latin typeface="Calibri" panose="020F0502020204030204" pitchFamily="34" charset="0"/>
              </a:rPr>
              <a:t> and database at www.Calflora.org</a:t>
            </a:r>
          </a:p>
        </p:txBody>
      </p:sp>
      <p:sp>
        <p:nvSpPr>
          <p:cNvPr id="2052" name="TextBox 5"/>
          <p:cNvSpPr txBox="1">
            <a:spLocks noChangeArrowheads="1"/>
          </p:cNvSpPr>
          <p:nvPr/>
        </p:nvSpPr>
        <p:spPr bwMode="auto">
          <a:xfrm>
            <a:off x="4584700" y="925513"/>
            <a:ext cx="4559300" cy="2090737"/>
          </a:xfrm>
          <a:prstGeom prst="rect">
            <a:avLst/>
          </a:prstGeom>
          <a:solidFill>
            <a:srgbClr val="C0C0C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sz="1300" b="1">
                <a:latin typeface="Times New Roman" panose="02020603050405020304" pitchFamily="18" charset="0"/>
                <a:cs typeface="Times New Roman" panose="02020603050405020304" pitchFamily="18" charset="0"/>
              </a:rPr>
              <a:t>Description: </a:t>
            </a:r>
            <a:r>
              <a:rPr lang="en-US" altLang="en-US" sz="1300">
                <a:latin typeface="Times New Roman" panose="02020603050405020304" pitchFamily="18" charset="0"/>
                <a:cs typeface="Times New Roman" panose="02020603050405020304" pitchFamily="18" charset="0"/>
              </a:rPr>
              <a:t>Plant size varies from small to multi-branched 0.5m ht; Stems branched basally and distally; form similar to a small tumbleweed; Basal leaves: petiole 1–4.5 cm; blade 3-6 lobes each side, 1.5-4 cm, terminal lobe linear to oblong, margins entire. Flowers white or creamy yellow petals 6.5-8 x 1-2 mm ; Fruits short reflexed pods.</a:t>
            </a:r>
          </a:p>
          <a:p>
            <a:pPr eaLnBrk="1" hangingPunct="1">
              <a:spcBef>
                <a:spcPts val="400"/>
              </a:spcBef>
            </a:pPr>
            <a:r>
              <a:rPr lang="en-US" altLang="en-US" sz="1300" b="1">
                <a:latin typeface="Times New Roman" panose="02020603050405020304" pitchFamily="18" charset="0"/>
                <a:cs typeface="Times New Roman" panose="02020603050405020304" pitchFamily="18" charset="0"/>
              </a:rPr>
              <a:t>Ecology: </a:t>
            </a:r>
            <a:r>
              <a:rPr lang="en-US" altLang="en-US" sz="1300">
                <a:latin typeface="Times New Roman" panose="02020603050405020304" pitchFamily="18" charset="0"/>
                <a:cs typeface="Times New Roman" panose="02020603050405020304" pitchFamily="18" charset="0"/>
              </a:rPr>
              <a:t>Plant size varies greatly depending on environmental conditions; prefers disturbed areas, but readily invades between and under shrubs; coastal sage, maritime chaparral, grasslands</a:t>
            </a:r>
          </a:p>
        </p:txBody>
      </p:sp>
      <p:sp>
        <p:nvSpPr>
          <p:cNvPr id="15363" name="TextBox 5"/>
          <p:cNvSpPr txBox="1">
            <a:spLocks noChangeArrowheads="1"/>
          </p:cNvSpPr>
          <p:nvPr/>
        </p:nvSpPr>
        <p:spPr bwMode="auto">
          <a:xfrm>
            <a:off x="4584700" y="0"/>
            <a:ext cx="4559300" cy="925513"/>
          </a:xfrm>
          <a:prstGeom prst="rect">
            <a:avLst/>
          </a:prstGeom>
          <a:solidFill>
            <a:schemeClr val="bg1">
              <a:lumMod val="75000"/>
              <a:alpha val="41176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defRPr/>
            </a:pPr>
            <a:r>
              <a:rPr lang="en-US" altLang="en-US" sz="1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Invasive Non-Native:</a:t>
            </a:r>
          </a:p>
          <a:p>
            <a:pPr algn="ctr" eaLnBrk="1" hangingPunct="1">
              <a:defRPr/>
            </a:pPr>
            <a:r>
              <a:rPr lang="en-US" altLang="en-US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Ward’s weed</a:t>
            </a:r>
          </a:p>
          <a:p>
            <a:pPr algn="ctr" eaLnBrk="1" hangingPunct="1">
              <a:defRPr/>
            </a:pPr>
            <a:r>
              <a:rPr lang="en-US" altLang="en-US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sz="1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Carrichtera</a:t>
            </a:r>
            <a:r>
              <a:rPr lang="en-US" altLang="en-US" sz="1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annua</a:t>
            </a:r>
            <a:r>
              <a:rPr lang="en-US" altLang="en-US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2054" name="TextBox 15"/>
          <p:cNvSpPr txBox="1">
            <a:spLocks noChangeArrowheads="1"/>
          </p:cNvSpPr>
          <p:nvPr/>
        </p:nvSpPr>
        <p:spPr bwMode="auto">
          <a:xfrm>
            <a:off x="5143500" y="6299200"/>
            <a:ext cx="194151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sz="1200">
                <a:solidFill>
                  <a:schemeClr val="bg1"/>
                </a:solidFill>
              </a:rPr>
              <a:t>All photos Jason Giessow</a:t>
            </a:r>
          </a:p>
        </p:txBody>
      </p:sp>
      <p:pic>
        <p:nvPicPr>
          <p:cNvPr id="2055" name="Picture 15" descr="C:\Jason\EDRR\Wards weed\IMG_5049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127375"/>
            <a:ext cx="3438525" cy="344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C:\Jason\EDRR\Wards weed\ww 3-9-16\IMG_6480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13275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4" descr="C:\Jason\EDRR\Wards weed\IMG_1713.JPG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65500" y="0"/>
            <a:ext cx="1219200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13" descr="C:\Jason\EDRR\Wards weed\IMG_1719.JPG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2813" y="3021013"/>
            <a:ext cx="4402137" cy="355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2318" y="0"/>
            <a:ext cx="52993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466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80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860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946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6015" y="0"/>
            <a:ext cx="52993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291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image0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92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27499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5054353" cy="379076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7094" y="3042820"/>
            <a:ext cx="5086905" cy="3815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680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51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5042517" cy="378188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8620" y="2796466"/>
            <a:ext cx="5415379" cy="4061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332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5770" y="3169328"/>
            <a:ext cx="4918229" cy="368867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5868140" cy="4401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998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9444" y="3187082"/>
            <a:ext cx="4894556" cy="367091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5513033" cy="4134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917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Ward’s Weed Treatments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3465" y="1600200"/>
            <a:ext cx="8725255" cy="4525963"/>
          </a:xfrm>
        </p:spPr>
        <p:txBody>
          <a:bodyPr/>
          <a:lstStyle/>
          <a:p>
            <a:r>
              <a:rPr lang="en-US" dirty="0" err="1" smtClean="0"/>
              <a:t>Telar</a:t>
            </a:r>
            <a:r>
              <a:rPr lang="en-US" dirty="0" smtClean="0"/>
              <a:t> (</a:t>
            </a:r>
            <a:r>
              <a:rPr lang="en-US" dirty="0" err="1" smtClean="0"/>
              <a:t>chlorsulfuron</a:t>
            </a:r>
            <a:r>
              <a:rPr lang="en-US" dirty="0" smtClean="0"/>
              <a:t>): </a:t>
            </a:r>
          </a:p>
          <a:p>
            <a:pPr marL="0" indent="0">
              <a:buNone/>
            </a:pPr>
            <a:r>
              <a:rPr lang="en-US" sz="2800" dirty="0" smtClean="0"/>
              <a:t>broad-spectrum, great on mustards, controls annuals/seedlings</a:t>
            </a:r>
          </a:p>
          <a:p>
            <a:r>
              <a:rPr lang="en-US" dirty="0" smtClean="0"/>
              <a:t>Glyphosate (spot treatments): </a:t>
            </a:r>
          </a:p>
          <a:p>
            <a:pPr marL="0" indent="0">
              <a:buNone/>
            </a:pPr>
            <a:r>
              <a:rPr lang="en-US" sz="2800" dirty="0" smtClean="0"/>
              <a:t>broad spectrum, post emergent</a:t>
            </a:r>
          </a:p>
          <a:p>
            <a:r>
              <a:rPr lang="en-US" dirty="0" smtClean="0"/>
              <a:t>Gallery (</a:t>
            </a:r>
            <a:r>
              <a:rPr lang="en-US" dirty="0" err="1" smtClean="0"/>
              <a:t>isoxaben</a:t>
            </a:r>
            <a:r>
              <a:rPr lang="en-US" dirty="0" smtClean="0"/>
              <a:t>): </a:t>
            </a:r>
          </a:p>
          <a:p>
            <a:pPr marL="0" indent="0">
              <a:buNone/>
            </a:pPr>
            <a:r>
              <a:rPr lang="en-US" sz="2800" dirty="0" smtClean="0"/>
              <a:t>broadleaf control, pre-</a:t>
            </a:r>
          </a:p>
          <a:p>
            <a:r>
              <a:rPr lang="en-US" dirty="0" smtClean="0"/>
              <a:t>Hand pulling: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60279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27520</TotalTime>
  <Words>166</Words>
  <Application>Microsoft Office PowerPoint</Application>
  <PresentationFormat>On-screen Show (4:3)</PresentationFormat>
  <Paragraphs>27</Paragraphs>
  <Slides>13</Slides>
  <Notes>12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ＭＳ Ｐゴシック</vt:lpstr>
      <vt:lpstr>Arial</vt:lpstr>
      <vt:lpstr>Calibri</vt:lpstr>
      <vt:lpstr>Times New Roman</vt:lpstr>
      <vt:lpstr>Office Theme</vt:lpstr>
      <vt:lpstr>Adobe Acrobat Document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Ward’s Weed Treatments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Carolyn Martus</dc:creator>
  <cp:lastModifiedBy>jason giessow</cp:lastModifiedBy>
  <cp:revision>76</cp:revision>
  <cp:lastPrinted>2015-06-23T01:01:39Z</cp:lastPrinted>
  <dcterms:created xsi:type="dcterms:W3CDTF">2014-07-09T20:23:44Z</dcterms:created>
  <dcterms:modified xsi:type="dcterms:W3CDTF">2019-03-07T01:08:45Z</dcterms:modified>
</cp:coreProperties>
</file>