
<file path=[Content_Types].xml><?xml version="1.0" encoding="utf-8"?>
<Types xmlns="http://schemas.openxmlformats.org/package/2006/content-types">
  <Default Extension="emf" ContentType="image/x-emf"/>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rts/chart2.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3.xml" ContentType="application/vnd.openxmlformats-officedocument.drawingml.chart+xml"/>
  <Override PartName="/ppt/charts/style2.xml" ContentType="application/vnd.ms-office.chartstyle+xml"/>
  <Override PartName="/ppt/charts/colors2.xml" ContentType="application/vnd.ms-office.chartcolorstyle+xml"/>
  <Override PartName="/ppt/drawings/drawing2.xml" ContentType="application/vnd.openxmlformats-officedocument.drawingml.chartshapes+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autoCompressPictures="0">
  <p:sldMasterIdLst>
    <p:sldMasterId id="2147483648" r:id="rId1"/>
  </p:sldMasterIdLst>
  <p:notesMasterIdLst>
    <p:notesMasterId r:id="rId49"/>
  </p:notesMasterIdLst>
  <p:sldIdLst>
    <p:sldId id="257" r:id="rId2"/>
    <p:sldId id="541" r:id="rId3"/>
    <p:sldId id="502" r:id="rId4"/>
    <p:sldId id="537" r:id="rId5"/>
    <p:sldId id="538" r:id="rId6"/>
    <p:sldId id="566" r:id="rId7"/>
    <p:sldId id="565" r:id="rId8"/>
    <p:sldId id="503" r:id="rId9"/>
    <p:sldId id="499" r:id="rId10"/>
    <p:sldId id="539" r:id="rId11"/>
    <p:sldId id="540" r:id="rId12"/>
    <p:sldId id="490" r:id="rId13"/>
    <p:sldId id="510" r:id="rId14"/>
    <p:sldId id="498" r:id="rId15"/>
    <p:sldId id="559" r:id="rId16"/>
    <p:sldId id="506" r:id="rId17"/>
    <p:sldId id="398" r:id="rId18"/>
    <p:sldId id="509" r:id="rId19"/>
    <p:sldId id="487" r:id="rId20"/>
    <p:sldId id="513" r:id="rId21"/>
    <p:sldId id="512" r:id="rId22"/>
    <p:sldId id="567" r:id="rId23"/>
    <p:sldId id="560" r:id="rId24"/>
    <p:sldId id="561" r:id="rId25"/>
    <p:sldId id="562" r:id="rId26"/>
    <p:sldId id="511" r:id="rId27"/>
    <p:sldId id="331" r:id="rId28"/>
    <p:sldId id="576" r:id="rId29"/>
    <p:sldId id="533" r:id="rId30"/>
    <p:sldId id="569" r:id="rId31"/>
    <p:sldId id="570" r:id="rId32"/>
    <p:sldId id="572" r:id="rId33"/>
    <p:sldId id="492" r:id="rId34"/>
    <p:sldId id="564" r:id="rId35"/>
    <p:sldId id="507" r:id="rId36"/>
    <p:sldId id="578" r:id="rId37"/>
    <p:sldId id="571" r:id="rId38"/>
    <p:sldId id="563" r:id="rId39"/>
    <p:sldId id="532" r:id="rId40"/>
    <p:sldId id="575" r:id="rId41"/>
    <p:sldId id="573" r:id="rId42"/>
    <p:sldId id="414" r:id="rId43"/>
    <p:sldId id="574" r:id="rId44"/>
    <p:sldId id="557" r:id="rId45"/>
    <p:sldId id="577" r:id="rId46"/>
    <p:sldId id="568" r:id="rId47"/>
    <p:sldId id="495" r:id="rId48"/>
  </p:sldIdLst>
  <p:sldSz cx="12192000" cy="6858000"/>
  <p:notesSz cx="6858000" cy="9144000"/>
  <p:embeddedFontLst>
    <p:embeddedFont>
      <p:font typeface="Avenir" panose="02000503020000020003" pitchFamily="2" charset="0"/>
      <p:regular r:id="rId50"/>
      <p:italic r:id="rId51"/>
    </p:embeddedFont>
    <p:embeddedFont>
      <p:font typeface="Avenir Black" panose="02000503020000020003" pitchFamily="2" charset="0"/>
      <p:bold r:id="rId52"/>
      <p:italic r:id="rId53"/>
      <p:boldItalic r:id="rId54"/>
    </p:embeddedFont>
    <p:embeddedFont>
      <p:font typeface="Avenir Book" panose="02000503020000020003" pitchFamily="2" charset="0"/>
      <p:regular r:id="rId55"/>
      <p:italic r:id="rId56"/>
    </p:embeddedFont>
    <p:embeddedFont>
      <p:font typeface="Avenir Heavy" panose="02000503020000020003" pitchFamily="2" charset="0"/>
      <p:bold r:id="rId57"/>
      <p:italic r:id="rId58"/>
      <p:boldItalic r:id="rId59"/>
    </p:embeddedFont>
    <p:embeddedFont>
      <p:font typeface="Avenir Medium" panose="02000503020000020003" pitchFamily="2" charset="0"/>
      <p:regular r:id="rId60"/>
      <p:italic r:id="rId61"/>
    </p:embeddedFont>
    <p:embeddedFont>
      <p:font typeface="Meta-Bold" pitchFamily="2" charset="0"/>
      <p:bold r:id="rId62"/>
    </p:embeddedFont>
    <p:embeddedFont>
      <p:font typeface="Montserrat" pitchFamily="2" charset="77"/>
      <p:regular r:id="rId63"/>
      <p:bold r:id="rId64"/>
      <p:italic r:id="rId65"/>
    </p:embeddedFont>
    <p:embeddedFont>
      <p:font typeface="Roboto Light" panose="020F0302020204030204" pitchFamily="34" charset="0"/>
      <p:regular r:id="rId66"/>
      <p:italic r:id="rId6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A4D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61"/>
    <p:restoredTop sz="94626"/>
  </p:normalViewPr>
  <p:slideViewPr>
    <p:cSldViewPr snapToGrid="0">
      <p:cViewPr varScale="1">
        <p:scale>
          <a:sx n="116" d="100"/>
          <a:sy n="116" d="100"/>
        </p:scale>
        <p:origin x="40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14.fntdata"/><Relationship Id="rId68"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4.fntdata"/><Relationship Id="rId58" Type="http://schemas.openxmlformats.org/officeDocument/2006/relationships/font" Target="fonts/font9.fntdata"/><Relationship Id="rId66" Type="http://schemas.openxmlformats.org/officeDocument/2006/relationships/font" Target="fonts/font17.fntdata"/><Relationship Id="rId5" Type="http://schemas.openxmlformats.org/officeDocument/2006/relationships/slide" Target="slides/slide4.xml"/><Relationship Id="rId61" Type="http://schemas.openxmlformats.org/officeDocument/2006/relationships/font" Target="fonts/font12.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7.fntdata"/><Relationship Id="rId64" Type="http://schemas.openxmlformats.org/officeDocument/2006/relationships/font" Target="fonts/font15.fntdata"/><Relationship Id="rId69"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10.fntdata"/><Relationship Id="rId67" Type="http://schemas.openxmlformats.org/officeDocument/2006/relationships/font" Target="fonts/font18.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5.fntdata"/><Relationship Id="rId62" Type="http://schemas.openxmlformats.org/officeDocument/2006/relationships/font" Target="fonts/font13.fntdata"/><Relationship Id="rId7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font" Target="fonts/font8.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3.fntdata"/><Relationship Id="rId60" Type="http://schemas.openxmlformats.org/officeDocument/2006/relationships/font" Target="fonts/font11.fntdata"/><Relationship Id="rId65" Type="http://schemas.openxmlformats.org/officeDocument/2006/relationships/font" Target="fonts/font16.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font" Target="fonts/font1.fntdata"/><Relationship Id="rId55" Type="http://schemas.openxmlformats.org/officeDocument/2006/relationships/font" Target="fonts/font6.fntdata"/></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Users/sarah_hutmacher/Documents/SDRPF/trash-free%20river/River%20Blitz%20Trends%20chart_UpdatedOct2023.xlsx" TargetMode="External"/></Relationships>
</file>

<file path=ppt/charts/_rels/chart2.xml.rels><?xml version="1.0" encoding="UTF-8" standalone="yes"?>
<Relationships xmlns="http://schemas.openxmlformats.org/package/2006/relationships"><Relationship Id="rId3" Type="http://schemas.openxmlformats.org/officeDocument/2006/relationships/oleObject" Target="file:////Users/sarah_hutmacher/Documents/SDRPF/trash-free%20river/Mappler/MonthlyMapplerTotals_upto30APR24RSD.xlsx" TargetMode="External"/><Relationship Id="rId2" Type="http://schemas.microsoft.com/office/2011/relationships/chartColorStyle" Target="colors1.xml"/><Relationship Id="rId1" Type="http://schemas.microsoft.com/office/2011/relationships/chartStyle" Target="style1.xml"/></Relationships>
</file>

<file path=ppt/charts/_rels/chart3.xml.rels><?xml version="1.0" encoding="UTF-8" standalone="yes"?>
<Relationships xmlns="http://schemas.openxmlformats.org/package/2006/relationships"><Relationship Id="rId3" Type="http://schemas.openxmlformats.org/officeDocument/2006/relationships/oleObject" Target="file:////Users/sarah_hutmacher/Documents/SDRPF/trash-free%20river/homelessness/Encampments%20Chart.xlsx" TargetMode="Externa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chartUserShapes" Target="../drawings/drawing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sz="2400" b="1" i="0" dirty="0">
                <a:latin typeface="Meta-Bold" pitchFamily="2" charset="0"/>
              </a:rPr>
              <a:t>SAN DIEGO RIVERBLITZ SURVEY TRENDS</a:t>
            </a:r>
          </a:p>
        </c:rich>
      </c:tx>
      <c:overlay val="0"/>
    </c:title>
    <c:autoTitleDeleted val="0"/>
    <c:plotArea>
      <c:layout>
        <c:manualLayout>
          <c:layoutTarget val="inner"/>
          <c:xMode val="edge"/>
          <c:yMode val="edge"/>
          <c:x val="0.12782832539500957"/>
          <c:y val="0.14271393018519482"/>
          <c:w val="0.61405081078935708"/>
          <c:h val="0.70881206781685546"/>
        </c:manualLayout>
      </c:layout>
      <c:barChart>
        <c:barDir val="col"/>
        <c:grouping val="stacked"/>
        <c:varyColors val="0"/>
        <c:ser>
          <c:idx val="0"/>
          <c:order val="0"/>
          <c:tx>
            <c:strRef>
              <c:f>'Total Data'!$A$3</c:f>
              <c:strCache>
                <c:ptCount val="1"/>
                <c:pt idx="0">
                  <c:v>Encampments (active)</c:v>
                </c:pt>
              </c:strCache>
            </c:strRef>
          </c:tx>
          <c:invertIfNegative val="0"/>
          <c:cat>
            <c:strRef>
              <c:f>('Total Data'!$F$1,'Total Data'!$I$1,'Total Data'!$L$1,'Total Data'!$O$1,'Total Data'!$R$1,'Total Data'!$U$1,'Total Data'!$X$1,'Total Data'!$AA$1,'Total Data'!$AD$1,'Total Data'!$AG$1,'Total Data'!$AJ$1,'Total Data'!$AM$1,'Total Data'!$AP$1,'Total Data'!$AS$1)</c:f>
              <c:strCache>
                <c:ptCount val="14"/>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strCache>
            </c:strRef>
          </c:cat>
          <c:val>
            <c:numRef>
              <c:f>('Total Data'!$F$3,'Total Data'!$I$3,'Total Data'!$L$3,'Total Data'!$O$3,'Total Data'!$R$3,'Total Data'!$U$3,'Total Data'!$X$3,'Total Data'!$AA$3,'Total Data'!$AD$3,'Total Data'!$AG$3,'Total Data'!$AJ$3,'Total Data'!$AM$3,'Total Data'!$AP$3,'Total Data'!$AS$3)</c:f>
              <c:numCache>
                <c:formatCode>General</c:formatCode>
                <c:ptCount val="14"/>
                <c:pt idx="0">
                  <c:v>6195</c:v>
                </c:pt>
                <c:pt idx="1">
                  <c:v>9730</c:v>
                </c:pt>
                <c:pt idx="2">
                  <c:v>18970</c:v>
                </c:pt>
                <c:pt idx="3">
                  <c:v>16415</c:v>
                </c:pt>
                <c:pt idx="4">
                  <c:v>23100</c:v>
                </c:pt>
                <c:pt idx="5">
                  <c:v>23730</c:v>
                </c:pt>
                <c:pt idx="6">
                  <c:v>115080</c:v>
                </c:pt>
                <c:pt idx="7">
                  <c:v>80780</c:v>
                </c:pt>
                <c:pt idx="8">
                  <c:v>21000</c:v>
                </c:pt>
                <c:pt idx="9">
                  <c:v>18445</c:v>
                </c:pt>
                <c:pt idx="10">
                  <c:v>35700</c:v>
                </c:pt>
                <c:pt idx="11">
                  <c:v>66150</c:v>
                </c:pt>
                <c:pt idx="12">
                  <c:v>65485</c:v>
                </c:pt>
                <c:pt idx="13">
                  <c:v>50120</c:v>
                </c:pt>
              </c:numCache>
            </c:numRef>
          </c:val>
          <c:extLst>
            <c:ext xmlns:c16="http://schemas.microsoft.com/office/drawing/2014/chart" uri="{C3380CC4-5D6E-409C-BE32-E72D297353CC}">
              <c16:uniqueId val="{00000000-811E-8748-B63A-3F3A58958C88}"/>
            </c:ext>
          </c:extLst>
        </c:ser>
        <c:ser>
          <c:idx val="1"/>
          <c:order val="1"/>
          <c:tx>
            <c:strRef>
              <c:f>'Total Data'!$A$4</c:f>
              <c:strCache>
                <c:ptCount val="1"/>
                <c:pt idx="0">
                  <c:v>Encampments (inactive)</c:v>
                </c:pt>
              </c:strCache>
            </c:strRef>
          </c:tx>
          <c:invertIfNegative val="0"/>
          <c:cat>
            <c:strRef>
              <c:f>('Total Data'!$F$1,'Total Data'!$I$1,'Total Data'!$L$1,'Total Data'!$O$1,'Total Data'!$R$1,'Total Data'!$U$1,'Total Data'!$X$1,'Total Data'!$AA$1,'Total Data'!$AD$1,'Total Data'!$AG$1,'Total Data'!$AJ$1,'Total Data'!$AM$1,'Total Data'!$AP$1,'Total Data'!$AS$1)</c:f>
              <c:strCache>
                <c:ptCount val="14"/>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strCache>
            </c:strRef>
          </c:cat>
          <c:val>
            <c:numRef>
              <c:f>('Total Data'!$F$4,'Total Data'!$I$4,'Total Data'!$L$4,'Total Data'!$O$4,'Total Data'!$R$4,'Total Data'!$U$4,'Total Data'!$X$4,'Total Data'!$AA$4,'Total Data'!$AD$4,'Total Data'!$AG$4,'Total Data'!$AJ$4,'Total Data'!$AM$4,'Total Data'!$AP$4,'Total Data'!$AS$4)</c:f>
              <c:numCache>
                <c:formatCode>General</c:formatCode>
                <c:ptCount val="14"/>
                <c:pt idx="0">
                  <c:v>7840</c:v>
                </c:pt>
                <c:pt idx="1">
                  <c:v>7070</c:v>
                </c:pt>
                <c:pt idx="2">
                  <c:v>6720</c:v>
                </c:pt>
                <c:pt idx="3">
                  <c:v>32515</c:v>
                </c:pt>
                <c:pt idx="4">
                  <c:v>46165</c:v>
                </c:pt>
                <c:pt idx="5">
                  <c:v>48125</c:v>
                </c:pt>
                <c:pt idx="6">
                  <c:v>49910</c:v>
                </c:pt>
                <c:pt idx="7">
                  <c:v>53130</c:v>
                </c:pt>
                <c:pt idx="8">
                  <c:v>23485</c:v>
                </c:pt>
                <c:pt idx="9">
                  <c:v>16660</c:v>
                </c:pt>
                <c:pt idx="10">
                  <c:v>44065</c:v>
                </c:pt>
                <c:pt idx="11">
                  <c:v>44030</c:v>
                </c:pt>
                <c:pt idx="12">
                  <c:v>61390</c:v>
                </c:pt>
                <c:pt idx="13">
                  <c:v>34860</c:v>
                </c:pt>
              </c:numCache>
            </c:numRef>
          </c:val>
          <c:extLst>
            <c:ext xmlns:c16="http://schemas.microsoft.com/office/drawing/2014/chart" uri="{C3380CC4-5D6E-409C-BE32-E72D297353CC}">
              <c16:uniqueId val="{00000001-811E-8748-B63A-3F3A58958C88}"/>
            </c:ext>
          </c:extLst>
        </c:ser>
        <c:ser>
          <c:idx val="2"/>
          <c:order val="2"/>
          <c:tx>
            <c:strRef>
              <c:f>'Total Data'!$A$5</c:f>
              <c:strCache>
                <c:ptCount val="1"/>
                <c:pt idx="0">
                  <c:v>Litter</c:v>
                </c:pt>
              </c:strCache>
            </c:strRef>
          </c:tx>
          <c:invertIfNegative val="0"/>
          <c:cat>
            <c:strRef>
              <c:f>('Total Data'!$F$1,'Total Data'!$I$1,'Total Data'!$L$1,'Total Data'!$O$1,'Total Data'!$R$1,'Total Data'!$U$1,'Total Data'!$X$1,'Total Data'!$AA$1,'Total Data'!$AD$1,'Total Data'!$AG$1,'Total Data'!$AJ$1,'Total Data'!$AM$1,'Total Data'!$AP$1,'Total Data'!$AS$1)</c:f>
              <c:strCache>
                <c:ptCount val="14"/>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strCache>
            </c:strRef>
          </c:cat>
          <c:val>
            <c:numRef>
              <c:f>('Total Data'!$F$5,'Total Data'!$I$5,'Total Data'!$L$5,'Total Data'!$O$5,'Total Data'!$R$5,'Total Data'!$U$5,'Total Data'!$X$5,'Total Data'!$AA$5,'Total Data'!$AD$5,'Total Data'!$AG$5,'Total Data'!$AJ$5,'Total Data'!$AM$5,'Total Data'!$AP$5,'Total Data'!$AS$5)</c:f>
              <c:numCache>
                <c:formatCode>General</c:formatCode>
                <c:ptCount val="14"/>
                <c:pt idx="0">
                  <c:v>13895</c:v>
                </c:pt>
                <c:pt idx="1">
                  <c:v>10605</c:v>
                </c:pt>
                <c:pt idx="2">
                  <c:v>15785</c:v>
                </c:pt>
                <c:pt idx="3">
                  <c:v>7455</c:v>
                </c:pt>
                <c:pt idx="4">
                  <c:v>8015</c:v>
                </c:pt>
                <c:pt idx="5">
                  <c:v>7910</c:v>
                </c:pt>
                <c:pt idx="6">
                  <c:v>3255</c:v>
                </c:pt>
                <c:pt idx="7">
                  <c:v>1505</c:v>
                </c:pt>
                <c:pt idx="8">
                  <c:v>1575</c:v>
                </c:pt>
                <c:pt idx="9">
                  <c:v>875</c:v>
                </c:pt>
                <c:pt idx="10">
                  <c:v>1155</c:v>
                </c:pt>
                <c:pt idx="11">
                  <c:v>31570</c:v>
                </c:pt>
                <c:pt idx="12">
                  <c:v>1610</c:v>
                </c:pt>
                <c:pt idx="13">
                  <c:v>560</c:v>
                </c:pt>
              </c:numCache>
            </c:numRef>
          </c:val>
          <c:extLst>
            <c:ext xmlns:c16="http://schemas.microsoft.com/office/drawing/2014/chart" uri="{C3380CC4-5D6E-409C-BE32-E72D297353CC}">
              <c16:uniqueId val="{00000002-811E-8748-B63A-3F3A58958C88}"/>
            </c:ext>
          </c:extLst>
        </c:ser>
        <c:ser>
          <c:idx val="3"/>
          <c:order val="3"/>
          <c:tx>
            <c:strRef>
              <c:f>'Total Data'!$A$6</c:f>
              <c:strCache>
                <c:ptCount val="1"/>
                <c:pt idx="0">
                  <c:v>Stormwater Debris</c:v>
                </c:pt>
              </c:strCache>
            </c:strRef>
          </c:tx>
          <c:invertIfNegative val="0"/>
          <c:cat>
            <c:strRef>
              <c:f>('Total Data'!$F$1,'Total Data'!$I$1,'Total Data'!$L$1,'Total Data'!$O$1,'Total Data'!$R$1,'Total Data'!$U$1,'Total Data'!$X$1,'Total Data'!$AA$1,'Total Data'!$AD$1,'Total Data'!$AG$1,'Total Data'!$AJ$1,'Total Data'!$AM$1,'Total Data'!$AP$1,'Total Data'!$AS$1)</c:f>
              <c:strCache>
                <c:ptCount val="14"/>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strCache>
            </c:strRef>
          </c:cat>
          <c:val>
            <c:numRef>
              <c:f>('Total Data'!$F$6,'Total Data'!$I$6,'Total Data'!$L$6,'Total Data'!$O$6,'Total Data'!$R$6,'Total Data'!$U$6,'Total Data'!$X$6,'Total Data'!$AA$6,'Total Data'!$AD$6,'Total Data'!$AG$6,'Total Data'!$AJ$6,'Total Data'!$AM$6,'Total Data'!$AP$6,'Total Data'!$AS$6)</c:f>
              <c:numCache>
                <c:formatCode>General</c:formatCode>
                <c:ptCount val="14"/>
                <c:pt idx="0">
                  <c:v>1540</c:v>
                </c:pt>
                <c:pt idx="1">
                  <c:v>5915</c:v>
                </c:pt>
                <c:pt idx="2">
                  <c:v>2555</c:v>
                </c:pt>
                <c:pt idx="3">
                  <c:v>1610</c:v>
                </c:pt>
                <c:pt idx="4">
                  <c:v>2240</c:v>
                </c:pt>
                <c:pt idx="5">
                  <c:v>6720</c:v>
                </c:pt>
                <c:pt idx="6">
                  <c:v>11760</c:v>
                </c:pt>
                <c:pt idx="7">
                  <c:v>1260</c:v>
                </c:pt>
                <c:pt idx="8">
                  <c:v>15015</c:v>
                </c:pt>
                <c:pt idx="9">
                  <c:v>13650</c:v>
                </c:pt>
                <c:pt idx="10">
                  <c:v>38885</c:v>
                </c:pt>
                <c:pt idx="11">
                  <c:v>25690</c:v>
                </c:pt>
                <c:pt idx="12">
                  <c:v>21735</c:v>
                </c:pt>
                <c:pt idx="13">
                  <c:v>29855</c:v>
                </c:pt>
              </c:numCache>
            </c:numRef>
          </c:val>
          <c:extLst>
            <c:ext xmlns:c16="http://schemas.microsoft.com/office/drawing/2014/chart" uri="{C3380CC4-5D6E-409C-BE32-E72D297353CC}">
              <c16:uniqueId val="{00000003-811E-8748-B63A-3F3A58958C88}"/>
            </c:ext>
          </c:extLst>
        </c:ser>
        <c:ser>
          <c:idx val="4"/>
          <c:order val="4"/>
          <c:tx>
            <c:strRef>
              <c:f>'Total Data'!$A$7</c:f>
              <c:strCache>
                <c:ptCount val="1"/>
                <c:pt idx="0">
                  <c:v>Dumping </c:v>
                </c:pt>
              </c:strCache>
            </c:strRef>
          </c:tx>
          <c:invertIfNegative val="0"/>
          <c:cat>
            <c:strRef>
              <c:f>('Total Data'!$F$1,'Total Data'!$I$1,'Total Data'!$L$1,'Total Data'!$O$1,'Total Data'!$R$1,'Total Data'!$U$1,'Total Data'!$X$1,'Total Data'!$AA$1,'Total Data'!$AD$1,'Total Data'!$AG$1,'Total Data'!$AJ$1,'Total Data'!$AM$1,'Total Data'!$AP$1,'Total Data'!$AS$1)</c:f>
              <c:strCache>
                <c:ptCount val="14"/>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strCache>
            </c:strRef>
          </c:cat>
          <c:val>
            <c:numRef>
              <c:f>('Total Data'!$F$7,'Total Data'!$I$7,'Total Data'!$L$7,'Total Data'!$O$7,'Total Data'!$R$7,'Total Data'!$U$7,'Total Data'!$X$7,'Total Data'!$AA$7,'Total Data'!$AD$7,'Total Data'!$AG$7,'Total Data'!$AJ$7,'Total Data'!$AM$7,'Total Data'!$AP$7,'Total Data'!$AS$7)</c:f>
              <c:numCache>
                <c:formatCode>General</c:formatCode>
                <c:ptCount val="14"/>
                <c:pt idx="0">
                  <c:v>4760</c:v>
                </c:pt>
                <c:pt idx="1">
                  <c:v>20965</c:v>
                </c:pt>
                <c:pt idx="2">
                  <c:v>8715</c:v>
                </c:pt>
                <c:pt idx="3">
                  <c:v>7630</c:v>
                </c:pt>
                <c:pt idx="4">
                  <c:v>8680</c:v>
                </c:pt>
                <c:pt idx="5">
                  <c:v>10920</c:v>
                </c:pt>
                <c:pt idx="6">
                  <c:v>4725</c:v>
                </c:pt>
                <c:pt idx="7">
                  <c:v>1050</c:v>
                </c:pt>
                <c:pt idx="8">
                  <c:v>5145</c:v>
                </c:pt>
                <c:pt idx="9">
                  <c:v>7140</c:v>
                </c:pt>
                <c:pt idx="10">
                  <c:v>13265</c:v>
                </c:pt>
                <c:pt idx="11">
                  <c:v>1400</c:v>
                </c:pt>
                <c:pt idx="12">
                  <c:v>49245</c:v>
                </c:pt>
                <c:pt idx="13">
                  <c:v>37870</c:v>
                </c:pt>
              </c:numCache>
            </c:numRef>
          </c:val>
          <c:extLst>
            <c:ext xmlns:c16="http://schemas.microsoft.com/office/drawing/2014/chart" uri="{C3380CC4-5D6E-409C-BE32-E72D297353CC}">
              <c16:uniqueId val="{00000004-811E-8748-B63A-3F3A58958C88}"/>
            </c:ext>
          </c:extLst>
        </c:ser>
        <c:ser>
          <c:idx val="5"/>
          <c:order val="5"/>
          <c:tx>
            <c:strRef>
              <c:f>'Total Data'!$A$8</c:f>
              <c:strCache>
                <c:ptCount val="1"/>
                <c:pt idx="0">
                  <c:v>Special Removal Needed</c:v>
                </c:pt>
              </c:strCache>
            </c:strRef>
          </c:tx>
          <c:invertIfNegative val="0"/>
          <c:cat>
            <c:strRef>
              <c:f>('Total Data'!$F$1,'Total Data'!$I$1,'Total Data'!$L$1,'Total Data'!$O$1,'Total Data'!$R$1,'Total Data'!$U$1,'Total Data'!$X$1,'Total Data'!$AA$1,'Total Data'!$AD$1,'Total Data'!$AG$1,'Total Data'!$AJ$1,'Total Data'!$AM$1,'Total Data'!$AP$1,'Total Data'!$AS$1)</c:f>
              <c:strCache>
                <c:ptCount val="14"/>
                <c:pt idx="0">
                  <c:v>2010</c:v>
                </c:pt>
                <c:pt idx="1">
                  <c:v>2011</c:v>
                </c:pt>
                <c:pt idx="2">
                  <c:v>2012</c:v>
                </c:pt>
                <c:pt idx="3">
                  <c:v>2013</c:v>
                </c:pt>
                <c:pt idx="4">
                  <c:v>2014</c:v>
                </c:pt>
                <c:pt idx="5">
                  <c:v>2015</c:v>
                </c:pt>
                <c:pt idx="6">
                  <c:v>2016</c:v>
                </c:pt>
                <c:pt idx="7">
                  <c:v>2017</c:v>
                </c:pt>
                <c:pt idx="8">
                  <c:v>2018</c:v>
                </c:pt>
                <c:pt idx="9">
                  <c:v>2019</c:v>
                </c:pt>
                <c:pt idx="10">
                  <c:v>2020</c:v>
                </c:pt>
                <c:pt idx="11">
                  <c:v>2021</c:v>
                </c:pt>
                <c:pt idx="12">
                  <c:v>2022</c:v>
                </c:pt>
                <c:pt idx="13">
                  <c:v>2023</c:v>
                </c:pt>
              </c:strCache>
            </c:strRef>
          </c:cat>
          <c:val>
            <c:numRef>
              <c:f>('Total Data'!$F$8,'Total Data'!$I$8,'Total Data'!$L$8,'Total Data'!$O$8,'Total Data'!$R$8,'Total Data'!$U$8,'Total Data'!$X$8,'Total Data'!$AA$8,'Total Data'!$AD$8,'Total Data'!$AG$8,'Total Data'!$AJ$8,'Total Data'!$AM$8,'Total Data'!$AP$8,'Total Data'!$AS$8)</c:f>
              <c:numCache>
                <c:formatCode>General</c:formatCode>
                <c:ptCount val="14"/>
                <c:pt idx="9">
                  <c:v>4200</c:v>
                </c:pt>
                <c:pt idx="10">
                  <c:v>11515</c:v>
                </c:pt>
                <c:pt idx="11">
                  <c:v>25480</c:v>
                </c:pt>
                <c:pt idx="12">
                  <c:v>39025</c:v>
                </c:pt>
                <c:pt idx="13">
                  <c:v>24675</c:v>
                </c:pt>
              </c:numCache>
            </c:numRef>
          </c:val>
          <c:extLst>
            <c:ext xmlns:c16="http://schemas.microsoft.com/office/drawing/2014/chart" uri="{C3380CC4-5D6E-409C-BE32-E72D297353CC}">
              <c16:uniqueId val="{00000005-811E-8748-B63A-3F3A58958C88}"/>
            </c:ext>
          </c:extLst>
        </c:ser>
        <c:dLbls>
          <c:showLegendKey val="0"/>
          <c:showVal val="0"/>
          <c:showCatName val="0"/>
          <c:showSerName val="0"/>
          <c:showPercent val="0"/>
          <c:showBubbleSize val="0"/>
        </c:dLbls>
        <c:gapWidth val="53"/>
        <c:overlap val="100"/>
        <c:axId val="392112576"/>
        <c:axId val="402032720"/>
      </c:barChart>
      <c:catAx>
        <c:axId val="392112576"/>
        <c:scaling>
          <c:orientation val="minMax"/>
        </c:scaling>
        <c:delete val="0"/>
        <c:axPos val="b"/>
        <c:title>
          <c:tx>
            <c:rich>
              <a:bodyPr/>
              <a:lstStyle/>
              <a:p>
                <a:pPr>
                  <a:defRPr sz="1600"/>
                </a:pPr>
                <a:r>
                  <a:rPr lang="en-US" sz="1600"/>
                  <a:t>Year</a:t>
                </a:r>
              </a:p>
            </c:rich>
          </c:tx>
          <c:overlay val="0"/>
        </c:title>
        <c:numFmt formatCode="General" sourceLinked="1"/>
        <c:majorTickMark val="out"/>
        <c:minorTickMark val="none"/>
        <c:tickLblPos val="nextTo"/>
        <c:txPr>
          <a:bodyPr/>
          <a:lstStyle/>
          <a:p>
            <a:pPr>
              <a:defRPr sz="1400"/>
            </a:pPr>
            <a:endParaRPr lang="en-US"/>
          </a:p>
        </c:txPr>
        <c:crossAx val="402032720"/>
        <c:crosses val="autoZero"/>
        <c:auto val="0"/>
        <c:lblAlgn val="ctr"/>
        <c:lblOffset val="100"/>
        <c:noMultiLvlLbl val="0"/>
      </c:catAx>
      <c:valAx>
        <c:axId val="402032720"/>
        <c:scaling>
          <c:orientation val="minMax"/>
          <c:max val="260000"/>
          <c:min val="0"/>
        </c:scaling>
        <c:delete val="0"/>
        <c:axPos val="l"/>
        <c:majorGridlines/>
        <c:title>
          <c:tx>
            <c:rich>
              <a:bodyPr rot="-5400000" vert="horz"/>
              <a:lstStyle/>
              <a:p>
                <a:pPr>
                  <a:defRPr sz="1600"/>
                </a:pPr>
                <a:r>
                  <a:rPr lang="en-US" sz="1600"/>
                  <a:t>Pounds of Trash</a:t>
                </a:r>
              </a:p>
            </c:rich>
          </c:tx>
          <c:layout>
            <c:manualLayout>
              <c:xMode val="edge"/>
              <c:yMode val="edge"/>
              <c:x val="1.3562026113307524E-2"/>
              <c:y val="0.42761331819435244"/>
            </c:manualLayout>
          </c:layout>
          <c:overlay val="0"/>
        </c:title>
        <c:numFmt formatCode="#,##0" sourceLinked="0"/>
        <c:majorTickMark val="out"/>
        <c:minorTickMark val="none"/>
        <c:tickLblPos val="nextTo"/>
        <c:txPr>
          <a:bodyPr/>
          <a:lstStyle/>
          <a:p>
            <a:pPr>
              <a:defRPr sz="1400"/>
            </a:pPr>
            <a:endParaRPr lang="en-US"/>
          </a:p>
        </c:txPr>
        <c:crossAx val="392112576"/>
        <c:crosses val="autoZero"/>
        <c:crossBetween val="between"/>
        <c:majorUnit val="20000"/>
      </c:valAx>
    </c:plotArea>
    <c:legend>
      <c:legendPos val="r"/>
      <c:layout>
        <c:manualLayout>
          <c:xMode val="edge"/>
          <c:yMode val="edge"/>
          <c:x val="0.75322781115928694"/>
          <c:y val="0.43011240315548743"/>
          <c:w val="0.22509452121893314"/>
          <c:h val="0.3450732838291804"/>
        </c:manualLayout>
      </c:layout>
      <c:overlay val="0"/>
      <c:txPr>
        <a:bodyPr/>
        <a:lstStyle/>
        <a:p>
          <a:pPr>
            <a:defRPr sz="1400"/>
          </a:pPr>
          <a:endParaRPr lang="en-US"/>
        </a:p>
      </c:txPr>
    </c:legend>
    <c:plotVisOnly val="1"/>
    <c:dispBlanksAs val="gap"/>
    <c:showDLblsOverMax val="0"/>
  </c:chart>
  <c:spPr>
    <a:solidFill>
      <a:schemeClr val="bg1"/>
    </a:solidFill>
  </c:spPr>
  <c:txPr>
    <a:bodyPr/>
    <a:lstStyle/>
    <a:p>
      <a:pPr>
        <a:defRPr>
          <a:latin typeface="Avenir Book" panose="02000503020000020003" pitchFamily="2" charset="0"/>
        </a:defRPr>
      </a:pPr>
      <a:endParaRPr lang="en-US"/>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2000" b="1" i="0" dirty="0">
                <a:latin typeface="Meta-Bold" pitchFamily="2" charset="0"/>
              </a:rPr>
              <a:t>Current Trash</a:t>
            </a:r>
            <a:r>
              <a:rPr lang="en-US" sz="2000" b="1" i="0" baseline="0" dirty="0">
                <a:latin typeface="Meta-Bold" pitchFamily="2" charset="0"/>
              </a:rPr>
              <a:t> in the San Diego Riverbed (mass), 2018 to present</a:t>
            </a:r>
          </a:p>
          <a:p>
            <a:pPr>
              <a:defRPr/>
            </a:pPr>
            <a:r>
              <a:rPr lang="en-US" sz="1400" b="0" i="1" baseline="0" dirty="0">
                <a:latin typeface="Avenir Medium" panose="02000503020000020003" pitchFamily="2" charset="0"/>
              </a:rPr>
              <a:t>Data Source:  San Diego River Park Foundation’s River Assessment Field Team </a:t>
            </a:r>
          </a:p>
          <a:p>
            <a:pPr>
              <a:defRPr/>
            </a:pPr>
            <a:r>
              <a:rPr lang="en-US" sz="1400" b="0" i="1" baseline="0" dirty="0">
                <a:latin typeface="Avenir Medium" panose="02000503020000020003" pitchFamily="2" charset="0"/>
              </a:rPr>
              <a:t>Data Collection (https://</a:t>
            </a:r>
            <a:r>
              <a:rPr lang="en-US" sz="1400" b="0" i="1" baseline="0" dirty="0" err="1">
                <a:latin typeface="Avenir Medium" panose="02000503020000020003" pitchFamily="2" charset="0"/>
              </a:rPr>
              <a:t>immappler.com</a:t>
            </a:r>
            <a:r>
              <a:rPr lang="en-US" sz="1400" b="0" i="1" baseline="0" dirty="0">
                <a:latin typeface="Avenir Medium" panose="02000503020000020003" pitchFamily="2" charset="0"/>
              </a:rPr>
              <a:t>/</a:t>
            </a:r>
            <a:r>
              <a:rPr lang="en-US" sz="1400" b="0" i="1" baseline="0" dirty="0" err="1">
                <a:latin typeface="Avenir Medium" panose="02000503020000020003" pitchFamily="2" charset="0"/>
              </a:rPr>
              <a:t>sandiegorivertrash</a:t>
            </a:r>
            <a:r>
              <a:rPr lang="en-US" sz="1400" b="0" i="1" baseline="0" dirty="0">
                <a:latin typeface="Avenir Medium" panose="02000503020000020003" pitchFamily="2" charset="0"/>
              </a:rPr>
              <a:t>)</a:t>
            </a:r>
            <a:endParaRPr lang="en-US" sz="1400" b="0" i="1" dirty="0">
              <a:latin typeface="Avenir Medium" panose="02000503020000020003" pitchFamily="2" charset="0"/>
            </a:endParaRP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manualLayout>
          <c:layoutTarget val="inner"/>
          <c:xMode val="edge"/>
          <c:yMode val="edge"/>
          <c:x val="9.8632875924528629E-2"/>
          <c:y val="0.20452753575389188"/>
          <c:w val="0.88928582393040068"/>
          <c:h val="0.50615612087048656"/>
        </c:manualLayout>
      </c:layout>
      <c:barChart>
        <c:barDir val="col"/>
        <c:grouping val="stacked"/>
        <c:varyColors val="0"/>
        <c:ser>
          <c:idx val="0"/>
          <c:order val="0"/>
          <c:tx>
            <c:strRef>
              <c:f>Totals!$B$3</c:f>
              <c:strCache>
                <c:ptCount val="1"/>
                <c:pt idx="0">
                  <c:v>Encampment Trash</c:v>
                </c:pt>
              </c:strCache>
            </c:strRef>
          </c:tx>
          <c:spPr>
            <a:solidFill>
              <a:schemeClr val="accent1"/>
            </a:solidFill>
            <a:ln>
              <a:noFill/>
            </a:ln>
            <a:effectLst/>
          </c:spPr>
          <c:invertIfNegative val="0"/>
          <c:cat>
            <c:strRef>
              <c:f>Totals!$A$6:$A$82</c:f>
              <c:strCache>
                <c:ptCount val="77"/>
                <c:pt idx="0">
                  <c:v>January 31, 2018</c:v>
                </c:pt>
                <c:pt idx="1">
                  <c:v>February 28, 2018</c:v>
                </c:pt>
                <c:pt idx="2">
                  <c:v>March 31, 2018</c:v>
                </c:pt>
                <c:pt idx="3">
                  <c:v>April 30, 2018</c:v>
                </c:pt>
                <c:pt idx="4">
                  <c:v>May 31, 2018</c:v>
                </c:pt>
                <c:pt idx="5">
                  <c:v>June 30, 2018</c:v>
                </c:pt>
                <c:pt idx="6">
                  <c:v>July 31, 2018</c:v>
                </c:pt>
                <c:pt idx="7">
                  <c:v>August 31, 2018</c:v>
                </c:pt>
                <c:pt idx="8">
                  <c:v>September 30, 2018</c:v>
                </c:pt>
                <c:pt idx="9">
                  <c:v>October 31, 2018</c:v>
                </c:pt>
                <c:pt idx="10">
                  <c:v>November 30, 2018</c:v>
                </c:pt>
                <c:pt idx="11">
                  <c:v>December 31, 2018</c:v>
                </c:pt>
                <c:pt idx="12">
                  <c:v>January 31, 2019</c:v>
                </c:pt>
                <c:pt idx="13">
                  <c:v>February 28, 2019</c:v>
                </c:pt>
                <c:pt idx="14">
                  <c:v>March 31, 2019</c:v>
                </c:pt>
                <c:pt idx="15">
                  <c:v>April 30, 2019</c:v>
                </c:pt>
                <c:pt idx="16">
                  <c:v>May 31, 2019</c:v>
                </c:pt>
                <c:pt idx="17">
                  <c:v>June 30, 2019</c:v>
                </c:pt>
                <c:pt idx="18">
                  <c:v>July 31, 2019</c:v>
                </c:pt>
                <c:pt idx="19">
                  <c:v>August 31, 2019</c:v>
                </c:pt>
                <c:pt idx="20">
                  <c:v>September 30, 2019</c:v>
                </c:pt>
                <c:pt idx="21">
                  <c:v>October 31, 2019</c:v>
                </c:pt>
                <c:pt idx="22">
                  <c:v>November 30, 2019</c:v>
                </c:pt>
                <c:pt idx="23">
                  <c:v>December 31, 2019</c:v>
                </c:pt>
                <c:pt idx="24">
                  <c:v>January 31, 2020</c:v>
                </c:pt>
                <c:pt idx="25">
                  <c:v>February 29, 2020</c:v>
                </c:pt>
                <c:pt idx="26">
                  <c:v>March 31, 2020</c:v>
                </c:pt>
                <c:pt idx="27">
                  <c:v>April 30, 2020</c:v>
                </c:pt>
                <c:pt idx="28">
                  <c:v>May 31, 2020</c:v>
                </c:pt>
                <c:pt idx="29">
                  <c:v>June 30, 2020</c:v>
                </c:pt>
                <c:pt idx="30">
                  <c:v>July 31, 2020</c:v>
                </c:pt>
                <c:pt idx="31">
                  <c:v>August 31, 2020</c:v>
                </c:pt>
                <c:pt idx="32">
                  <c:v>September 30, 2020</c:v>
                </c:pt>
                <c:pt idx="33">
                  <c:v>October 31, 2020</c:v>
                </c:pt>
                <c:pt idx="34">
                  <c:v>November 30, 2020</c:v>
                </c:pt>
                <c:pt idx="35">
                  <c:v>December 31, 2020</c:v>
                </c:pt>
                <c:pt idx="36">
                  <c:v>January 31, 2021</c:v>
                </c:pt>
                <c:pt idx="37">
                  <c:v>February 28, 2021</c:v>
                </c:pt>
                <c:pt idx="38">
                  <c:v>March 31, 2021</c:v>
                </c:pt>
                <c:pt idx="39">
                  <c:v>April 30, 2021</c:v>
                </c:pt>
                <c:pt idx="40">
                  <c:v>May 31, 2021</c:v>
                </c:pt>
                <c:pt idx="41">
                  <c:v>June 30, 2021</c:v>
                </c:pt>
                <c:pt idx="42">
                  <c:v>July 31, 2021</c:v>
                </c:pt>
                <c:pt idx="43">
                  <c:v>August 31, 2021</c:v>
                </c:pt>
                <c:pt idx="44">
                  <c:v>September 30, 2021</c:v>
                </c:pt>
                <c:pt idx="45">
                  <c:v>October 31, 2021</c:v>
                </c:pt>
                <c:pt idx="46">
                  <c:v>November 30, 2021</c:v>
                </c:pt>
                <c:pt idx="47">
                  <c:v>December 31, 2021</c:v>
                </c:pt>
                <c:pt idx="48">
                  <c:v>January 31, 2022</c:v>
                </c:pt>
                <c:pt idx="49">
                  <c:v>February 28, 2022</c:v>
                </c:pt>
                <c:pt idx="50">
                  <c:v>March 31, 2022</c:v>
                </c:pt>
                <c:pt idx="51">
                  <c:v>April 30 2022</c:v>
                </c:pt>
                <c:pt idx="52">
                  <c:v>May 31, 2022</c:v>
                </c:pt>
                <c:pt idx="53">
                  <c:v>June 30, 2022</c:v>
                </c:pt>
                <c:pt idx="54">
                  <c:v>July 31, 2022</c:v>
                </c:pt>
                <c:pt idx="55">
                  <c:v>August 31, 2022</c:v>
                </c:pt>
                <c:pt idx="56">
                  <c:v>September 30, 2022</c:v>
                </c:pt>
                <c:pt idx="57">
                  <c:v>October 31, 2022</c:v>
                </c:pt>
                <c:pt idx="58">
                  <c:v>November 30, 2022</c:v>
                </c:pt>
                <c:pt idx="59">
                  <c:v>December 31, 2022</c:v>
                </c:pt>
                <c:pt idx="60">
                  <c:v>January 31, 2023</c:v>
                </c:pt>
                <c:pt idx="61">
                  <c:v>February 28, 2023</c:v>
                </c:pt>
                <c:pt idx="62">
                  <c:v>March 31, 2023</c:v>
                </c:pt>
                <c:pt idx="63">
                  <c:v>April 30, 2023</c:v>
                </c:pt>
                <c:pt idx="64">
                  <c:v>May 31, 2023</c:v>
                </c:pt>
                <c:pt idx="65">
                  <c:v>June 30, 2023</c:v>
                </c:pt>
                <c:pt idx="66">
                  <c:v>July 31, 2023</c:v>
                </c:pt>
                <c:pt idx="67">
                  <c:v>August 31, 2023</c:v>
                </c:pt>
                <c:pt idx="68">
                  <c:v>September 30, 2023</c:v>
                </c:pt>
                <c:pt idx="69">
                  <c:v>October 31, 2023</c:v>
                </c:pt>
                <c:pt idx="70">
                  <c:v>November 30, 2023</c:v>
                </c:pt>
                <c:pt idx="71">
                  <c:v>December 31, 2023</c:v>
                </c:pt>
                <c:pt idx="72">
                  <c:v>January 31, 2024</c:v>
                </c:pt>
                <c:pt idx="73">
                  <c:v>February 29, 2024</c:v>
                </c:pt>
                <c:pt idx="74">
                  <c:v>March 31, 2024</c:v>
                </c:pt>
                <c:pt idx="75">
                  <c:v>April 30, 2024</c:v>
                </c:pt>
                <c:pt idx="76">
                  <c:v>May 31, 2024</c:v>
                </c:pt>
              </c:strCache>
            </c:strRef>
          </c:cat>
          <c:val>
            <c:numRef>
              <c:f>Totals!$C$6:$C$82</c:f>
              <c:numCache>
                <c:formatCode>General</c:formatCode>
                <c:ptCount val="77"/>
                <c:pt idx="0">
                  <c:v>38570</c:v>
                </c:pt>
                <c:pt idx="1">
                  <c:v>36435</c:v>
                </c:pt>
                <c:pt idx="2">
                  <c:v>31080</c:v>
                </c:pt>
                <c:pt idx="3">
                  <c:v>25795</c:v>
                </c:pt>
                <c:pt idx="4">
                  <c:v>28350</c:v>
                </c:pt>
                <c:pt idx="5">
                  <c:v>26425</c:v>
                </c:pt>
                <c:pt idx="6">
                  <c:v>29260</c:v>
                </c:pt>
                <c:pt idx="7">
                  <c:v>24290</c:v>
                </c:pt>
                <c:pt idx="8">
                  <c:v>29295</c:v>
                </c:pt>
                <c:pt idx="9">
                  <c:v>25270</c:v>
                </c:pt>
                <c:pt idx="10">
                  <c:v>29155</c:v>
                </c:pt>
                <c:pt idx="11">
                  <c:v>26425</c:v>
                </c:pt>
                <c:pt idx="12">
                  <c:v>29680</c:v>
                </c:pt>
                <c:pt idx="13">
                  <c:v>27195</c:v>
                </c:pt>
                <c:pt idx="14">
                  <c:v>19810</c:v>
                </c:pt>
                <c:pt idx="15">
                  <c:v>9765</c:v>
                </c:pt>
                <c:pt idx="16">
                  <c:v>12180</c:v>
                </c:pt>
                <c:pt idx="17">
                  <c:v>14700</c:v>
                </c:pt>
                <c:pt idx="18">
                  <c:v>13230</c:v>
                </c:pt>
                <c:pt idx="19">
                  <c:v>11410</c:v>
                </c:pt>
                <c:pt idx="20">
                  <c:v>10780</c:v>
                </c:pt>
                <c:pt idx="21">
                  <c:v>13125</c:v>
                </c:pt>
                <c:pt idx="22">
                  <c:v>17080</c:v>
                </c:pt>
                <c:pt idx="23">
                  <c:v>21105</c:v>
                </c:pt>
                <c:pt idx="24">
                  <c:v>21910</c:v>
                </c:pt>
                <c:pt idx="25">
                  <c:v>24850</c:v>
                </c:pt>
                <c:pt idx="26">
                  <c:v>26845</c:v>
                </c:pt>
                <c:pt idx="27">
                  <c:v>27020</c:v>
                </c:pt>
                <c:pt idx="28">
                  <c:v>28105</c:v>
                </c:pt>
                <c:pt idx="29">
                  <c:v>27825</c:v>
                </c:pt>
                <c:pt idx="30">
                  <c:v>31010</c:v>
                </c:pt>
                <c:pt idx="31">
                  <c:v>32480</c:v>
                </c:pt>
                <c:pt idx="32">
                  <c:v>30065</c:v>
                </c:pt>
                <c:pt idx="33">
                  <c:v>32760</c:v>
                </c:pt>
                <c:pt idx="34">
                  <c:v>28315</c:v>
                </c:pt>
                <c:pt idx="35">
                  <c:v>30905</c:v>
                </c:pt>
                <c:pt idx="36">
                  <c:v>30625</c:v>
                </c:pt>
                <c:pt idx="37">
                  <c:v>32235</c:v>
                </c:pt>
                <c:pt idx="38">
                  <c:v>29610</c:v>
                </c:pt>
                <c:pt idx="39">
                  <c:v>42455</c:v>
                </c:pt>
                <c:pt idx="40">
                  <c:v>34790</c:v>
                </c:pt>
                <c:pt idx="41">
                  <c:v>39970</c:v>
                </c:pt>
                <c:pt idx="42">
                  <c:v>43820</c:v>
                </c:pt>
                <c:pt idx="43">
                  <c:v>37310</c:v>
                </c:pt>
                <c:pt idx="44">
                  <c:v>44835</c:v>
                </c:pt>
                <c:pt idx="45">
                  <c:v>65275</c:v>
                </c:pt>
                <c:pt idx="46">
                  <c:v>68775</c:v>
                </c:pt>
                <c:pt idx="47">
                  <c:v>70315</c:v>
                </c:pt>
                <c:pt idx="48">
                  <c:v>74095</c:v>
                </c:pt>
                <c:pt idx="49">
                  <c:v>70980</c:v>
                </c:pt>
                <c:pt idx="50">
                  <c:v>68075</c:v>
                </c:pt>
                <c:pt idx="51">
                  <c:v>65205</c:v>
                </c:pt>
                <c:pt idx="52">
                  <c:v>58205</c:v>
                </c:pt>
                <c:pt idx="53">
                  <c:v>61810</c:v>
                </c:pt>
                <c:pt idx="54">
                  <c:v>74550</c:v>
                </c:pt>
                <c:pt idx="55">
                  <c:v>66290</c:v>
                </c:pt>
                <c:pt idx="56">
                  <c:v>62790</c:v>
                </c:pt>
                <c:pt idx="57">
                  <c:v>63385</c:v>
                </c:pt>
                <c:pt idx="58">
                  <c:v>51660</c:v>
                </c:pt>
                <c:pt idx="59">
                  <c:v>56210</c:v>
                </c:pt>
                <c:pt idx="60">
                  <c:v>57995</c:v>
                </c:pt>
                <c:pt idx="61">
                  <c:v>57400</c:v>
                </c:pt>
                <c:pt idx="62">
                  <c:v>63665</c:v>
                </c:pt>
                <c:pt idx="63">
                  <c:v>60060</c:v>
                </c:pt>
                <c:pt idx="64">
                  <c:v>71155</c:v>
                </c:pt>
                <c:pt idx="65">
                  <c:v>77770</c:v>
                </c:pt>
                <c:pt idx="66">
                  <c:v>53725</c:v>
                </c:pt>
                <c:pt idx="67">
                  <c:v>41825</c:v>
                </c:pt>
                <c:pt idx="68">
                  <c:v>46690</c:v>
                </c:pt>
                <c:pt idx="69">
                  <c:v>51695</c:v>
                </c:pt>
                <c:pt idx="70">
                  <c:v>69335</c:v>
                </c:pt>
                <c:pt idx="71">
                  <c:v>76195</c:v>
                </c:pt>
                <c:pt idx="72">
                  <c:v>74935</c:v>
                </c:pt>
                <c:pt idx="73">
                  <c:v>73815</c:v>
                </c:pt>
                <c:pt idx="74">
                  <c:v>85015</c:v>
                </c:pt>
                <c:pt idx="75">
                  <c:v>96810</c:v>
                </c:pt>
                <c:pt idx="76">
                  <c:v>100765</c:v>
                </c:pt>
              </c:numCache>
            </c:numRef>
          </c:val>
          <c:extLst>
            <c:ext xmlns:c16="http://schemas.microsoft.com/office/drawing/2014/chart" uri="{C3380CC4-5D6E-409C-BE32-E72D297353CC}">
              <c16:uniqueId val="{00000000-DC08-F54D-9D1D-F2D87AF4EF71}"/>
            </c:ext>
          </c:extLst>
        </c:ser>
        <c:ser>
          <c:idx val="2"/>
          <c:order val="1"/>
          <c:tx>
            <c:strRef>
              <c:f>Totals!$H$3</c:f>
              <c:strCache>
                <c:ptCount val="1"/>
                <c:pt idx="0">
                  <c:v>Inactive Encampment</c:v>
                </c:pt>
              </c:strCache>
            </c:strRef>
          </c:tx>
          <c:spPr>
            <a:solidFill>
              <a:schemeClr val="accent3"/>
            </a:solidFill>
            <a:ln>
              <a:noFill/>
            </a:ln>
            <a:effectLst/>
          </c:spPr>
          <c:invertIfNegative val="0"/>
          <c:cat>
            <c:strRef>
              <c:f>Totals!$A$6:$A$82</c:f>
              <c:strCache>
                <c:ptCount val="77"/>
                <c:pt idx="0">
                  <c:v>January 31, 2018</c:v>
                </c:pt>
                <c:pt idx="1">
                  <c:v>February 28, 2018</c:v>
                </c:pt>
                <c:pt idx="2">
                  <c:v>March 31, 2018</c:v>
                </c:pt>
                <c:pt idx="3">
                  <c:v>April 30, 2018</c:v>
                </c:pt>
                <c:pt idx="4">
                  <c:v>May 31, 2018</c:v>
                </c:pt>
                <c:pt idx="5">
                  <c:v>June 30, 2018</c:v>
                </c:pt>
                <c:pt idx="6">
                  <c:v>July 31, 2018</c:v>
                </c:pt>
                <c:pt idx="7">
                  <c:v>August 31, 2018</c:v>
                </c:pt>
                <c:pt idx="8">
                  <c:v>September 30, 2018</c:v>
                </c:pt>
                <c:pt idx="9">
                  <c:v>October 31, 2018</c:v>
                </c:pt>
                <c:pt idx="10">
                  <c:v>November 30, 2018</c:v>
                </c:pt>
                <c:pt idx="11">
                  <c:v>December 31, 2018</c:v>
                </c:pt>
                <c:pt idx="12">
                  <c:v>January 31, 2019</c:v>
                </c:pt>
                <c:pt idx="13">
                  <c:v>February 28, 2019</c:v>
                </c:pt>
                <c:pt idx="14">
                  <c:v>March 31, 2019</c:v>
                </c:pt>
                <c:pt idx="15">
                  <c:v>April 30, 2019</c:v>
                </c:pt>
                <c:pt idx="16">
                  <c:v>May 31, 2019</c:v>
                </c:pt>
                <c:pt idx="17">
                  <c:v>June 30, 2019</c:v>
                </c:pt>
                <c:pt idx="18">
                  <c:v>July 31, 2019</c:v>
                </c:pt>
                <c:pt idx="19">
                  <c:v>August 31, 2019</c:v>
                </c:pt>
                <c:pt idx="20">
                  <c:v>September 30, 2019</c:v>
                </c:pt>
                <c:pt idx="21">
                  <c:v>October 31, 2019</c:v>
                </c:pt>
                <c:pt idx="22">
                  <c:v>November 30, 2019</c:v>
                </c:pt>
                <c:pt idx="23">
                  <c:v>December 31, 2019</c:v>
                </c:pt>
                <c:pt idx="24">
                  <c:v>January 31, 2020</c:v>
                </c:pt>
                <c:pt idx="25">
                  <c:v>February 29, 2020</c:v>
                </c:pt>
                <c:pt idx="26">
                  <c:v>March 31, 2020</c:v>
                </c:pt>
                <c:pt idx="27">
                  <c:v>April 30, 2020</c:v>
                </c:pt>
                <c:pt idx="28">
                  <c:v>May 31, 2020</c:v>
                </c:pt>
                <c:pt idx="29">
                  <c:v>June 30, 2020</c:v>
                </c:pt>
                <c:pt idx="30">
                  <c:v>July 31, 2020</c:v>
                </c:pt>
                <c:pt idx="31">
                  <c:v>August 31, 2020</c:v>
                </c:pt>
                <c:pt idx="32">
                  <c:v>September 30, 2020</c:v>
                </c:pt>
                <c:pt idx="33">
                  <c:v>October 31, 2020</c:v>
                </c:pt>
                <c:pt idx="34">
                  <c:v>November 30, 2020</c:v>
                </c:pt>
                <c:pt idx="35">
                  <c:v>December 31, 2020</c:v>
                </c:pt>
                <c:pt idx="36">
                  <c:v>January 31, 2021</c:v>
                </c:pt>
                <c:pt idx="37">
                  <c:v>February 28, 2021</c:v>
                </c:pt>
                <c:pt idx="38">
                  <c:v>March 31, 2021</c:v>
                </c:pt>
                <c:pt idx="39">
                  <c:v>April 30, 2021</c:v>
                </c:pt>
                <c:pt idx="40">
                  <c:v>May 31, 2021</c:v>
                </c:pt>
                <c:pt idx="41">
                  <c:v>June 30, 2021</c:v>
                </c:pt>
                <c:pt idx="42">
                  <c:v>July 31, 2021</c:v>
                </c:pt>
                <c:pt idx="43">
                  <c:v>August 31, 2021</c:v>
                </c:pt>
                <c:pt idx="44">
                  <c:v>September 30, 2021</c:v>
                </c:pt>
                <c:pt idx="45">
                  <c:v>October 31, 2021</c:v>
                </c:pt>
                <c:pt idx="46">
                  <c:v>November 30, 2021</c:v>
                </c:pt>
                <c:pt idx="47">
                  <c:v>December 31, 2021</c:v>
                </c:pt>
                <c:pt idx="48">
                  <c:v>January 31, 2022</c:v>
                </c:pt>
                <c:pt idx="49">
                  <c:v>February 28, 2022</c:v>
                </c:pt>
                <c:pt idx="50">
                  <c:v>March 31, 2022</c:v>
                </c:pt>
                <c:pt idx="51">
                  <c:v>April 30 2022</c:v>
                </c:pt>
                <c:pt idx="52">
                  <c:v>May 31, 2022</c:v>
                </c:pt>
                <c:pt idx="53">
                  <c:v>June 30, 2022</c:v>
                </c:pt>
                <c:pt idx="54">
                  <c:v>July 31, 2022</c:v>
                </c:pt>
                <c:pt idx="55">
                  <c:v>August 31, 2022</c:v>
                </c:pt>
                <c:pt idx="56">
                  <c:v>September 30, 2022</c:v>
                </c:pt>
                <c:pt idx="57">
                  <c:v>October 31, 2022</c:v>
                </c:pt>
                <c:pt idx="58">
                  <c:v>November 30, 2022</c:v>
                </c:pt>
                <c:pt idx="59">
                  <c:v>December 31, 2022</c:v>
                </c:pt>
                <c:pt idx="60">
                  <c:v>January 31, 2023</c:v>
                </c:pt>
                <c:pt idx="61">
                  <c:v>February 28, 2023</c:v>
                </c:pt>
                <c:pt idx="62">
                  <c:v>March 31, 2023</c:v>
                </c:pt>
                <c:pt idx="63">
                  <c:v>April 30, 2023</c:v>
                </c:pt>
                <c:pt idx="64">
                  <c:v>May 31, 2023</c:v>
                </c:pt>
                <c:pt idx="65">
                  <c:v>June 30, 2023</c:v>
                </c:pt>
                <c:pt idx="66">
                  <c:v>July 31, 2023</c:v>
                </c:pt>
                <c:pt idx="67">
                  <c:v>August 31, 2023</c:v>
                </c:pt>
                <c:pt idx="68">
                  <c:v>September 30, 2023</c:v>
                </c:pt>
                <c:pt idx="69">
                  <c:v>October 31, 2023</c:v>
                </c:pt>
                <c:pt idx="70">
                  <c:v>November 30, 2023</c:v>
                </c:pt>
                <c:pt idx="71">
                  <c:v>December 31, 2023</c:v>
                </c:pt>
                <c:pt idx="72">
                  <c:v>January 31, 2024</c:v>
                </c:pt>
                <c:pt idx="73">
                  <c:v>February 29, 2024</c:v>
                </c:pt>
                <c:pt idx="74">
                  <c:v>March 31, 2024</c:v>
                </c:pt>
                <c:pt idx="75">
                  <c:v>April 30, 2024</c:v>
                </c:pt>
                <c:pt idx="76">
                  <c:v>May 31, 2024</c:v>
                </c:pt>
              </c:strCache>
            </c:strRef>
          </c:cat>
          <c:val>
            <c:numRef>
              <c:f>Totals!$I$6:$I$82</c:f>
              <c:numCache>
                <c:formatCode>General</c:formatCode>
                <c:ptCount val="77"/>
                <c:pt idx="0">
                  <c:v>52745</c:v>
                </c:pt>
                <c:pt idx="1">
                  <c:v>39445</c:v>
                </c:pt>
                <c:pt idx="2">
                  <c:v>35315</c:v>
                </c:pt>
                <c:pt idx="3">
                  <c:v>27440</c:v>
                </c:pt>
                <c:pt idx="4">
                  <c:v>25270</c:v>
                </c:pt>
                <c:pt idx="5">
                  <c:v>21770</c:v>
                </c:pt>
                <c:pt idx="6">
                  <c:v>26705</c:v>
                </c:pt>
                <c:pt idx="7">
                  <c:v>25760</c:v>
                </c:pt>
                <c:pt idx="8">
                  <c:v>24220</c:v>
                </c:pt>
                <c:pt idx="9">
                  <c:v>28000</c:v>
                </c:pt>
                <c:pt idx="10">
                  <c:v>20650</c:v>
                </c:pt>
                <c:pt idx="11">
                  <c:v>23135</c:v>
                </c:pt>
                <c:pt idx="12">
                  <c:v>24990</c:v>
                </c:pt>
                <c:pt idx="13">
                  <c:v>19460</c:v>
                </c:pt>
                <c:pt idx="14">
                  <c:v>21805</c:v>
                </c:pt>
                <c:pt idx="15">
                  <c:v>32690</c:v>
                </c:pt>
                <c:pt idx="16">
                  <c:v>28770</c:v>
                </c:pt>
                <c:pt idx="17">
                  <c:v>37800</c:v>
                </c:pt>
                <c:pt idx="18">
                  <c:v>17080</c:v>
                </c:pt>
                <c:pt idx="19">
                  <c:v>15960</c:v>
                </c:pt>
                <c:pt idx="20">
                  <c:v>15295</c:v>
                </c:pt>
                <c:pt idx="21">
                  <c:v>12495</c:v>
                </c:pt>
                <c:pt idx="22">
                  <c:v>14105</c:v>
                </c:pt>
                <c:pt idx="23">
                  <c:v>18480</c:v>
                </c:pt>
                <c:pt idx="24">
                  <c:v>17990</c:v>
                </c:pt>
                <c:pt idx="25">
                  <c:v>26425</c:v>
                </c:pt>
                <c:pt idx="26">
                  <c:v>26460</c:v>
                </c:pt>
                <c:pt idx="27">
                  <c:v>29750</c:v>
                </c:pt>
                <c:pt idx="28">
                  <c:v>36225</c:v>
                </c:pt>
                <c:pt idx="29">
                  <c:v>39725</c:v>
                </c:pt>
                <c:pt idx="30">
                  <c:v>41650</c:v>
                </c:pt>
                <c:pt idx="31">
                  <c:v>41930</c:v>
                </c:pt>
                <c:pt idx="32">
                  <c:v>40355</c:v>
                </c:pt>
                <c:pt idx="33">
                  <c:v>40740</c:v>
                </c:pt>
                <c:pt idx="34">
                  <c:v>34755</c:v>
                </c:pt>
                <c:pt idx="35">
                  <c:v>31780</c:v>
                </c:pt>
                <c:pt idx="36">
                  <c:v>33740</c:v>
                </c:pt>
                <c:pt idx="37">
                  <c:v>41440</c:v>
                </c:pt>
                <c:pt idx="38">
                  <c:v>48685</c:v>
                </c:pt>
                <c:pt idx="39">
                  <c:v>42490</c:v>
                </c:pt>
                <c:pt idx="40">
                  <c:v>49385</c:v>
                </c:pt>
                <c:pt idx="41">
                  <c:v>53165</c:v>
                </c:pt>
                <c:pt idx="42">
                  <c:v>55020</c:v>
                </c:pt>
                <c:pt idx="43">
                  <c:v>52955</c:v>
                </c:pt>
                <c:pt idx="44">
                  <c:v>50225</c:v>
                </c:pt>
                <c:pt idx="45">
                  <c:v>40530</c:v>
                </c:pt>
                <c:pt idx="46">
                  <c:v>42630</c:v>
                </c:pt>
                <c:pt idx="47">
                  <c:v>41860</c:v>
                </c:pt>
                <c:pt idx="48">
                  <c:v>39410</c:v>
                </c:pt>
                <c:pt idx="49">
                  <c:v>48650</c:v>
                </c:pt>
                <c:pt idx="50">
                  <c:v>45535</c:v>
                </c:pt>
                <c:pt idx="51">
                  <c:v>50645</c:v>
                </c:pt>
                <c:pt idx="52">
                  <c:v>37975</c:v>
                </c:pt>
                <c:pt idx="53">
                  <c:v>34265</c:v>
                </c:pt>
                <c:pt idx="54">
                  <c:v>38010</c:v>
                </c:pt>
                <c:pt idx="55">
                  <c:v>39130</c:v>
                </c:pt>
                <c:pt idx="56">
                  <c:v>49945</c:v>
                </c:pt>
                <c:pt idx="57">
                  <c:v>61635</c:v>
                </c:pt>
                <c:pt idx="58">
                  <c:v>68355</c:v>
                </c:pt>
                <c:pt idx="59">
                  <c:v>53305</c:v>
                </c:pt>
                <c:pt idx="60">
                  <c:v>54285</c:v>
                </c:pt>
                <c:pt idx="61">
                  <c:v>48300</c:v>
                </c:pt>
                <c:pt idx="62">
                  <c:v>46025</c:v>
                </c:pt>
                <c:pt idx="63">
                  <c:v>42000</c:v>
                </c:pt>
                <c:pt idx="64">
                  <c:v>40040</c:v>
                </c:pt>
                <c:pt idx="65">
                  <c:v>36610</c:v>
                </c:pt>
                <c:pt idx="66">
                  <c:v>38955</c:v>
                </c:pt>
                <c:pt idx="67">
                  <c:v>41300</c:v>
                </c:pt>
                <c:pt idx="68">
                  <c:v>37485</c:v>
                </c:pt>
                <c:pt idx="69">
                  <c:v>32585</c:v>
                </c:pt>
                <c:pt idx="70">
                  <c:v>30310</c:v>
                </c:pt>
                <c:pt idx="71">
                  <c:v>30660</c:v>
                </c:pt>
                <c:pt idx="72">
                  <c:v>31780</c:v>
                </c:pt>
                <c:pt idx="73">
                  <c:v>45815</c:v>
                </c:pt>
                <c:pt idx="74">
                  <c:v>44415</c:v>
                </c:pt>
                <c:pt idx="75">
                  <c:v>27930</c:v>
                </c:pt>
                <c:pt idx="76">
                  <c:v>27335</c:v>
                </c:pt>
              </c:numCache>
            </c:numRef>
          </c:val>
          <c:extLst>
            <c:ext xmlns:c16="http://schemas.microsoft.com/office/drawing/2014/chart" uri="{C3380CC4-5D6E-409C-BE32-E72D297353CC}">
              <c16:uniqueId val="{00000001-DC08-F54D-9D1D-F2D87AF4EF71}"/>
            </c:ext>
          </c:extLst>
        </c:ser>
        <c:ser>
          <c:idx val="5"/>
          <c:order val="2"/>
          <c:tx>
            <c:strRef>
              <c:f>Totals!$Q$3</c:f>
              <c:strCache>
                <c:ptCount val="1"/>
                <c:pt idx="0">
                  <c:v>Stormwater Debris</c:v>
                </c:pt>
              </c:strCache>
            </c:strRef>
          </c:tx>
          <c:spPr>
            <a:solidFill>
              <a:schemeClr val="accent6"/>
            </a:solidFill>
            <a:ln>
              <a:noFill/>
            </a:ln>
            <a:effectLst/>
          </c:spPr>
          <c:invertIfNegative val="0"/>
          <c:cat>
            <c:strRef>
              <c:f>Totals!$A$6:$A$82</c:f>
              <c:strCache>
                <c:ptCount val="77"/>
                <c:pt idx="0">
                  <c:v>January 31, 2018</c:v>
                </c:pt>
                <c:pt idx="1">
                  <c:v>February 28, 2018</c:v>
                </c:pt>
                <c:pt idx="2">
                  <c:v>March 31, 2018</c:v>
                </c:pt>
                <c:pt idx="3">
                  <c:v>April 30, 2018</c:v>
                </c:pt>
                <c:pt idx="4">
                  <c:v>May 31, 2018</c:v>
                </c:pt>
                <c:pt idx="5">
                  <c:v>June 30, 2018</c:v>
                </c:pt>
                <c:pt idx="6">
                  <c:v>July 31, 2018</c:v>
                </c:pt>
                <c:pt idx="7">
                  <c:v>August 31, 2018</c:v>
                </c:pt>
                <c:pt idx="8">
                  <c:v>September 30, 2018</c:v>
                </c:pt>
                <c:pt idx="9">
                  <c:v>October 31, 2018</c:v>
                </c:pt>
                <c:pt idx="10">
                  <c:v>November 30, 2018</c:v>
                </c:pt>
                <c:pt idx="11">
                  <c:v>December 31, 2018</c:v>
                </c:pt>
                <c:pt idx="12">
                  <c:v>January 31, 2019</c:v>
                </c:pt>
                <c:pt idx="13">
                  <c:v>February 28, 2019</c:v>
                </c:pt>
                <c:pt idx="14">
                  <c:v>March 31, 2019</c:v>
                </c:pt>
                <c:pt idx="15">
                  <c:v>April 30, 2019</c:v>
                </c:pt>
                <c:pt idx="16">
                  <c:v>May 31, 2019</c:v>
                </c:pt>
                <c:pt idx="17">
                  <c:v>June 30, 2019</c:v>
                </c:pt>
                <c:pt idx="18">
                  <c:v>July 31, 2019</c:v>
                </c:pt>
                <c:pt idx="19">
                  <c:v>August 31, 2019</c:v>
                </c:pt>
                <c:pt idx="20">
                  <c:v>September 30, 2019</c:v>
                </c:pt>
                <c:pt idx="21">
                  <c:v>October 31, 2019</c:v>
                </c:pt>
                <c:pt idx="22">
                  <c:v>November 30, 2019</c:v>
                </c:pt>
                <c:pt idx="23">
                  <c:v>December 31, 2019</c:v>
                </c:pt>
                <c:pt idx="24">
                  <c:v>January 31, 2020</c:v>
                </c:pt>
                <c:pt idx="25">
                  <c:v>February 29, 2020</c:v>
                </c:pt>
                <c:pt idx="26">
                  <c:v>March 31, 2020</c:v>
                </c:pt>
                <c:pt idx="27">
                  <c:v>April 30, 2020</c:v>
                </c:pt>
                <c:pt idx="28">
                  <c:v>May 31, 2020</c:v>
                </c:pt>
                <c:pt idx="29">
                  <c:v>June 30, 2020</c:v>
                </c:pt>
                <c:pt idx="30">
                  <c:v>July 31, 2020</c:v>
                </c:pt>
                <c:pt idx="31">
                  <c:v>August 31, 2020</c:v>
                </c:pt>
                <c:pt idx="32">
                  <c:v>September 30, 2020</c:v>
                </c:pt>
                <c:pt idx="33">
                  <c:v>October 31, 2020</c:v>
                </c:pt>
                <c:pt idx="34">
                  <c:v>November 30, 2020</c:v>
                </c:pt>
                <c:pt idx="35">
                  <c:v>December 31, 2020</c:v>
                </c:pt>
                <c:pt idx="36">
                  <c:v>January 31, 2021</c:v>
                </c:pt>
                <c:pt idx="37">
                  <c:v>February 28, 2021</c:v>
                </c:pt>
                <c:pt idx="38">
                  <c:v>March 31, 2021</c:v>
                </c:pt>
                <c:pt idx="39">
                  <c:v>April 30, 2021</c:v>
                </c:pt>
                <c:pt idx="40">
                  <c:v>May 31, 2021</c:v>
                </c:pt>
                <c:pt idx="41">
                  <c:v>June 30, 2021</c:v>
                </c:pt>
                <c:pt idx="42">
                  <c:v>July 31, 2021</c:v>
                </c:pt>
                <c:pt idx="43">
                  <c:v>August 31, 2021</c:v>
                </c:pt>
                <c:pt idx="44">
                  <c:v>September 30, 2021</c:v>
                </c:pt>
                <c:pt idx="45">
                  <c:v>October 31, 2021</c:v>
                </c:pt>
                <c:pt idx="46">
                  <c:v>November 30, 2021</c:v>
                </c:pt>
                <c:pt idx="47">
                  <c:v>December 31, 2021</c:v>
                </c:pt>
                <c:pt idx="48">
                  <c:v>January 31, 2022</c:v>
                </c:pt>
                <c:pt idx="49">
                  <c:v>February 28, 2022</c:v>
                </c:pt>
                <c:pt idx="50">
                  <c:v>March 31, 2022</c:v>
                </c:pt>
                <c:pt idx="51">
                  <c:v>April 30 2022</c:v>
                </c:pt>
                <c:pt idx="52">
                  <c:v>May 31, 2022</c:v>
                </c:pt>
                <c:pt idx="53">
                  <c:v>June 30, 2022</c:v>
                </c:pt>
                <c:pt idx="54">
                  <c:v>July 31, 2022</c:v>
                </c:pt>
                <c:pt idx="55">
                  <c:v>August 31, 2022</c:v>
                </c:pt>
                <c:pt idx="56">
                  <c:v>September 30, 2022</c:v>
                </c:pt>
                <c:pt idx="57">
                  <c:v>October 31, 2022</c:v>
                </c:pt>
                <c:pt idx="58">
                  <c:v>November 30, 2022</c:v>
                </c:pt>
                <c:pt idx="59">
                  <c:v>December 31, 2022</c:v>
                </c:pt>
                <c:pt idx="60">
                  <c:v>January 31, 2023</c:v>
                </c:pt>
                <c:pt idx="61">
                  <c:v>February 28, 2023</c:v>
                </c:pt>
                <c:pt idx="62">
                  <c:v>March 31, 2023</c:v>
                </c:pt>
                <c:pt idx="63">
                  <c:v>April 30, 2023</c:v>
                </c:pt>
                <c:pt idx="64">
                  <c:v>May 31, 2023</c:v>
                </c:pt>
                <c:pt idx="65">
                  <c:v>June 30, 2023</c:v>
                </c:pt>
                <c:pt idx="66">
                  <c:v>July 31, 2023</c:v>
                </c:pt>
                <c:pt idx="67">
                  <c:v>August 31, 2023</c:v>
                </c:pt>
                <c:pt idx="68">
                  <c:v>September 30, 2023</c:v>
                </c:pt>
                <c:pt idx="69">
                  <c:v>October 31, 2023</c:v>
                </c:pt>
                <c:pt idx="70">
                  <c:v>November 30, 2023</c:v>
                </c:pt>
                <c:pt idx="71">
                  <c:v>December 31, 2023</c:v>
                </c:pt>
                <c:pt idx="72">
                  <c:v>January 31, 2024</c:v>
                </c:pt>
                <c:pt idx="73">
                  <c:v>February 29, 2024</c:v>
                </c:pt>
                <c:pt idx="74">
                  <c:v>March 31, 2024</c:v>
                </c:pt>
                <c:pt idx="75">
                  <c:v>April 30, 2024</c:v>
                </c:pt>
                <c:pt idx="76">
                  <c:v>May 31, 2024</c:v>
                </c:pt>
              </c:strCache>
            </c:strRef>
          </c:cat>
          <c:val>
            <c:numRef>
              <c:f>Totals!$R$6:$R$82</c:f>
              <c:numCache>
                <c:formatCode>General</c:formatCode>
                <c:ptCount val="77"/>
                <c:pt idx="0">
                  <c:v>6930</c:v>
                </c:pt>
                <c:pt idx="1">
                  <c:v>10815</c:v>
                </c:pt>
                <c:pt idx="2">
                  <c:v>9415</c:v>
                </c:pt>
                <c:pt idx="3">
                  <c:v>6300</c:v>
                </c:pt>
                <c:pt idx="4">
                  <c:v>12705</c:v>
                </c:pt>
                <c:pt idx="5">
                  <c:v>4445</c:v>
                </c:pt>
                <c:pt idx="6">
                  <c:v>8260</c:v>
                </c:pt>
                <c:pt idx="7">
                  <c:v>7840</c:v>
                </c:pt>
                <c:pt idx="8">
                  <c:v>6545</c:v>
                </c:pt>
                <c:pt idx="9">
                  <c:v>27020</c:v>
                </c:pt>
                <c:pt idx="10">
                  <c:v>17255</c:v>
                </c:pt>
                <c:pt idx="11">
                  <c:v>13335</c:v>
                </c:pt>
                <c:pt idx="12">
                  <c:v>14420</c:v>
                </c:pt>
                <c:pt idx="13">
                  <c:v>14875</c:v>
                </c:pt>
                <c:pt idx="14">
                  <c:v>18200</c:v>
                </c:pt>
                <c:pt idx="15">
                  <c:v>23100</c:v>
                </c:pt>
                <c:pt idx="16">
                  <c:v>18935</c:v>
                </c:pt>
                <c:pt idx="17">
                  <c:v>15225</c:v>
                </c:pt>
                <c:pt idx="18">
                  <c:v>14210</c:v>
                </c:pt>
                <c:pt idx="19">
                  <c:v>11410</c:v>
                </c:pt>
                <c:pt idx="20">
                  <c:v>10850</c:v>
                </c:pt>
                <c:pt idx="21">
                  <c:v>13335</c:v>
                </c:pt>
                <c:pt idx="22">
                  <c:v>12915</c:v>
                </c:pt>
                <c:pt idx="23">
                  <c:v>13510</c:v>
                </c:pt>
                <c:pt idx="24">
                  <c:v>15400</c:v>
                </c:pt>
                <c:pt idx="25">
                  <c:v>27965</c:v>
                </c:pt>
                <c:pt idx="26">
                  <c:v>36610</c:v>
                </c:pt>
                <c:pt idx="27">
                  <c:v>47040</c:v>
                </c:pt>
                <c:pt idx="28">
                  <c:v>50015</c:v>
                </c:pt>
                <c:pt idx="29">
                  <c:v>48650</c:v>
                </c:pt>
                <c:pt idx="30">
                  <c:v>46095</c:v>
                </c:pt>
                <c:pt idx="31">
                  <c:v>44765</c:v>
                </c:pt>
                <c:pt idx="32">
                  <c:v>43470</c:v>
                </c:pt>
                <c:pt idx="33">
                  <c:v>38745</c:v>
                </c:pt>
                <c:pt idx="34">
                  <c:v>33775</c:v>
                </c:pt>
                <c:pt idx="35">
                  <c:v>34125</c:v>
                </c:pt>
                <c:pt idx="36">
                  <c:v>34405</c:v>
                </c:pt>
                <c:pt idx="37">
                  <c:v>37170</c:v>
                </c:pt>
                <c:pt idx="38">
                  <c:v>32515</c:v>
                </c:pt>
                <c:pt idx="39">
                  <c:v>29050</c:v>
                </c:pt>
                <c:pt idx="40">
                  <c:v>28630</c:v>
                </c:pt>
                <c:pt idx="41">
                  <c:v>27405</c:v>
                </c:pt>
                <c:pt idx="42">
                  <c:v>27685</c:v>
                </c:pt>
                <c:pt idx="43">
                  <c:v>27790</c:v>
                </c:pt>
                <c:pt idx="44">
                  <c:v>28910</c:v>
                </c:pt>
                <c:pt idx="45">
                  <c:v>30940</c:v>
                </c:pt>
                <c:pt idx="46">
                  <c:v>32830</c:v>
                </c:pt>
                <c:pt idx="47">
                  <c:v>32585</c:v>
                </c:pt>
                <c:pt idx="48">
                  <c:v>35070</c:v>
                </c:pt>
                <c:pt idx="49">
                  <c:v>35070</c:v>
                </c:pt>
                <c:pt idx="50">
                  <c:v>35140</c:v>
                </c:pt>
                <c:pt idx="51">
                  <c:v>32620</c:v>
                </c:pt>
                <c:pt idx="52">
                  <c:v>24115</c:v>
                </c:pt>
                <c:pt idx="53">
                  <c:v>32025</c:v>
                </c:pt>
                <c:pt idx="54">
                  <c:v>27930</c:v>
                </c:pt>
                <c:pt idx="55">
                  <c:v>27160</c:v>
                </c:pt>
                <c:pt idx="56">
                  <c:v>22330</c:v>
                </c:pt>
                <c:pt idx="57">
                  <c:v>21735</c:v>
                </c:pt>
                <c:pt idx="58">
                  <c:v>22470</c:v>
                </c:pt>
                <c:pt idx="59">
                  <c:v>29680</c:v>
                </c:pt>
                <c:pt idx="60">
                  <c:v>35000</c:v>
                </c:pt>
                <c:pt idx="61">
                  <c:v>34860</c:v>
                </c:pt>
                <c:pt idx="62">
                  <c:v>39200</c:v>
                </c:pt>
                <c:pt idx="63">
                  <c:v>40180</c:v>
                </c:pt>
                <c:pt idx="64">
                  <c:v>41755</c:v>
                </c:pt>
                <c:pt idx="65">
                  <c:v>43435</c:v>
                </c:pt>
                <c:pt idx="66">
                  <c:v>42595</c:v>
                </c:pt>
                <c:pt idx="67">
                  <c:v>42595</c:v>
                </c:pt>
                <c:pt idx="68">
                  <c:v>42770</c:v>
                </c:pt>
                <c:pt idx="69">
                  <c:v>29750</c:v>
                </c:pt>
                <c:pt idx="70">
                  <c:v>29190</c:v>
                </c:pt>
                <c:pt idx="71">
                  <c:v>27965</c:v>
                </c:pt>
                <c:pt idx="72">
                  <c:v>32865</c:v>
                </c:pt>
                <c:pt idx="73">
                  <c:v>34090</c:v>
                </c:pt>
                <c:pt idx="74">
                  <c:v>54355</c:v>
                </c:pt>
                <c:pt idx="75">
                  <c:v>52150</c:v>
                </c:pt>
                <c:pt idx="76">
                  <c:v>54390</c:v>
                </c:pt>
              </c:numCache>
            </c:numRef>
          </c:val>
          <c:extLst>
            <c:ext xmlns:c16="http://schemas.microsoft.com/office/drawing/2014/chart" uri="{C3380CC4-5D6E-409C-BE32-E72D297353CC}">
              <c16:uniqueId val="{00000002-DC08-F54D-9D1D-F2D87AF4EF71}"/>
            </c:ext>
          </c:extLst>
        </c:ser>
        <c:ser>
          <c:idx val="1"/>
          <c:order val="3"/>
          <c:tx>
            <c:strRef>
              <c:f>Totals!$E$3</c:f>
              <c:strCache>
                <c:ptCount val="1"/>
                <c:pt idx="0">
                  <c:v>Dumping</c:v>
                </c:pt>
              </c:strCache>
            </c:strRef>
          </c:tx>
          <c:spPr>
            <a:solidFill>
              <a:schemeClr val="accent2"/>
            </a:solidFill>
            <a:ln>
              <a:noFill/>
            </a:ln>
            <a:effectLst/>
          </c:spPr>
          <c:invertIfNegative val="0"/>
          <c:cat>
            <c:strRef>
              <c:f>Totals!$A$6:$A$82</c:f>
              <c:strCache>
                <c:ptCount val="77"/>
                <c:pt idx="0">
                  <c:v>January 31, 2018</c:v>
                </c:pt>
                <c:pt idx="1">
                  <c:v>February 28, 2018</c:v>
                </c:pt>
                <c:pt idx="2">
                  <c:v>March 31, 2018</c:v>
                </c:pt>
                <c:pt idx="3">
                  <c:v>April 30, 2018</c:v>
                </c:pt>
                <c:pt idx="4">
                  <c:v>May 31, 2018</c:v>
                </c:pt>
                <c:pt idx="5">
                  <c:v>June 30, 2018</c:v>
                </c:pt>
                <c:pt idx="6">
                  <c:v>July 31, 2018</c:v>
                </c:pt>
                <c:pt idx="7">
                  <c:v>August 31, 2018</c:v>
                </c:pt>
                <c:pt idx="8">
                  <c:v>September 30, 2018</c:v>
                </c:pt>
                <c:pt idx="9">
                  <c:v>October 31, 2018</c:v>
                </c:pt>
                <c:pt idx="10">
                  <c:v>November 30, 2018</c:v>
                </c:pt>
                <c:pt idx="11">
                  <c:v>December 31, 2018</c:v>
                </c:pt>
                <c:pt idx="12">
                  <c:v>January 31, 2019</c:v>
                </c:pt>
                <c:pt idx="13">
                  <c:v>February 28, 2019</c:v>
                </c:pt>
                <c:pt idx="14">
                  <c:v>March 31, 2019</c:v>
                </c:pt>
                <c:pt idx="15">
                  <c:v>April 30, 2019</c:v>
                </c:pt>
                <c:pt idx="16">
                  <c:v>May 31, 2019</c:v>
                </c:pt>
                <c:pt idx="17">
                  <c:v>June 30, 2019</c:v>
                </c:pt>
                <c:pt idx="18">
                  <c:v>July 31, 2019</c:v>
                </c:pt>
                <c:pt idx="19">
                  <c:v>August 31, 2019</c:v>
                </c:pt>
                <c:pt idx="20">
                  <c:v>September 30, 2019</c:v>
                </c:pt>
                <c:pt idx="21">
                  <c:v>October 31, 2019</c:v>
                </c:pt>
                <c:pt idx="22">
                  <c:v>November 30, 2019</c:v>
                </c:pt>
                <c:pt idx="23">
                  <c:v>December 31, 2019</c:v>
                </c:pt>
                <c:pt idx="24">
                  <c:v>January 31, 2020</c:v>
                </c:pt>
                <c:pt idx="25">
                  <c:v>February 29, 2020</c:v>
                </c:pt>
                <c:pt idx="26">
                  <c:v>March 31, 2020</c:v>
                </c:pt>
                <c:pt idx="27">
                  <c:v>April 30, 2020</c:v>
                </c:pt>
                <c:pt idx="28">
                  <c:v>May 31, 2020</c:v>
                </c:pt>
                <c:pt idx="29">
                  <c:v>June 30, 2020</c:v>
                </c:pt>
                <c:pt idx="30">
                  <c:v>July 31, 2020</c:v>
                </c:pt>
                <c:pt idx="31">
                  <c:v>August 31, 2020</c:v>
                </c:pt>
                <c:pt idx="32">
                  <c:v>September 30, 2020</c:v>
                </c:pt>
                <c:pt idx="33">
                  <c:v>October 31, 2020</c:v>
                </c:pt>
                <c:pt idx="34">
                  <c:v>November 30, 2020</c:v>
                </c:pt>
                <c:pt idx="35">
                  <c:v>December 31, 2020</c:v>
                </c:pt>
                <c:pt idx="36">
                  <c:v>January 31, 2021</c:v>
                </c:pt>
                <c:pt idx="37">
                  <c:v>February 28, 2021</c:v>
                </c:pt>
                <c:pt idx="38">
                  <c:v>March 31, 2021</c:v>
                </c:pt>
                <c:pt idx="39">
                  <c:v>April 30, 2021</c:v>
                </c:pt>
                <c:pt idx="40">
                  <c:v>May 31, 2021</c:v>
                </c:pt>
                <c:pt idx="41">
                  <c:v>June 30, 2021</c:v>
                </c:pt>
                <c:pt idx="42">
                  <c:v>July 31, 2021</c:v>
                </c:pt>
                <c:pt idx="43">
                  <c:v>August 31, 2021</c:v>
                </c:pt>
                <c:pt idx="44">
                  <c:v>September 30, 2021</c:v>
                </c:pt>
                <c:pt idx="45">
                  <c:v>October 31, 2021</c:v>
                </c:pt>
                <c:pt idx="46">
                  <c:v>November 30, 2021</c:v>
                </c:pt>
                <c:pt idx="47">
                  <c:v>December 31, 2021</c:v>
                </c:pt>
                <c:pt idx="48">
                  <c:v>January 31, 2022</c:v>
                </c:pt>
                <c:pt idx="49">
                  <c:v>February 28, 2022</c:v>
                </c:pt>
                <c:pt idx="50">
                  <c:v>March 31, 2022</c:v>
                </c:pt>
                <c:pt idx="51">
                  <c:v>April 30 2022</c:v>
                </c:pt>
                <c:pt idx="52">
                  <c:v>May 31, 2022</c:v>
                </c:pt>
                <c:pt idx="53">
                  <c:v>June 30, 2022</c:v>
                </c:pt>
                <c:pt idx="54">
                  <c:v>July 31, 2022</c:v>
                </c:pt>
                <c:pt idx="55">
                  <c:v>August 31, 2022</c:v>
                </c:pt>
                <c:pt idx="56">
                  <c:v>September 30, 2022</c:v>
                </c:pt>
                <c:pt idx="57">
                  <c:v>October 31, 2022</c:v>
                </c:pt>
                <c:pt idx="58">
                  <c:v>November 30, 2022</c:v>
                </c:pt>
                <c:pt idx="59">
                  <c:v>December 31, 2022</c:v>
                </c:pt>
                <c:pt idx="60">
                  <c:v>January 31, 2023</c:v>
                </c:pt>
                <c:pt idx="61">
                  <c:v>February 28, 2023</c:v>
                </c:pt>
                <c:pt idx="62">
                  <c:v>March 31, 2023</c:v>
                </c:pt>
                <c:pt idx="63">
                  <c:v>April 30, 2023</c:v>
                </c:pt>
                <c:pt idx="64">
                  <c:v>May 31, 2023</c:v>
                </c:pt>
                <c:pt idx="65">
                  <c:v>June 30, 2023</c:v>
                </c:pt>
                <c:pt idx="66">
                  <c:v>July 31, 2023</c:v>
                </c:pt>
                <c:pt idx="67">
                  <c:v>August 31, 2023</c:v>
                </c:pt>
                <c:pt idx="68">
                  <c:v>September 30, 2023</c:v>
                </c:pt>
                <c:pt idx="69">
                  <c:v>October 31, 2023</c:v>
                </c:pt>
                <c:pt idx="70">
                  <c:v>November 30, 2023</c:v>
                </c:pt>
                <c:pt idx="71">
                  <c:v>December 31, 2023</c:v>
                </c:pt>
                <c:pt idx="72">
                  <c:v>January 31, 2024</c:v>
                </c:pt>
                <c:pt idx="73">
                  <c:v>February 29, 2024</c:v>
                </c:pt>
                <c:pt idx="74">
                  <c:v>March 31, 2024</c:v>
                </c:pt>
                <c:pt idx="75">
                  <c:v>April 30, 2024</c:v>
                </c:pt>
                <c:pt idx="76">
                  <c:v>May 31, 2024</c:v>
                </c:pt>
              </c:strCache>
            </c:strRef>
          </c:cat>
          <c:val>
            <c:numRef>
              <c:f>Totals!$F$6:$F$82</c:f>
              <c:numCache>
                <c:formatCode>General</c:formatCode>
                <c:ptCount val="77"/>
                <c:pt idx="0">
                  <c:v>2730</c:v>
                </c:pt>
                <c:pt idx="1">
                  <c:v>1435</c:v>
                </c:pt>
                <c:pt idx="2">
                  <c:v>1260</c:v>
                </c:pt>
                <c:pt idx="3">
                  <c:v>1645</c:v>
                </c:pt>
                <c:pt idx="4">
                  <c:v>1330</c:v>
                </c:pt>
                <c:pt idx="5">
                  <c:v>2450</c:v>
                </c:pt>
                <c:pt idx="6">
                  <c:v>3115</c:v>
                </c:pt>
                <c:pt idx="7">
                  <c:v>3570</c:v>
                </c:pt>
                <c:pt idx="8">
                  <c:v>2205</c:v>
                </c:pt>
                <c:pt idx="9">
                  <c:v>6265</c:v>
                </c:pt>
                <c:pt idx="10">
                  <c:v>4060</c:v>
                </c:pt>
                <c:pt idx="11">
                  <c:v>3465</c:v>
                </c:pt>
                <c:pt idx="12">
                  <c:v>5740</c:v>
                </c:pt>
                <c:pt idx="13">
                  <c:v>3045</c:v>
                </c:pt>
                <c:pt idx="14">
                  <c:v>3325</c:v>
                </c:pt>
                <c:pt idx="15">
                  <c:v>3710</c:v>
                </c:pt>
                <c:pt idx="16">
                  <c:v>5670</c:v>
                </c:pt>
                <c:pt idx="17">
                  <c:v>6125</c:v>
                </c:pt>
                <c:pt idx="18">
                  <c:v>3920</c:v>
                </c:pt>
                <c:pt idx="19">
                  <c:v>3535</c:v>
                </c:pt>
                <c:pt idx="20">
                  <c:v>4060</c:v>
                </c:pt>
                <c:pt idx="21">
                  <c:v>4550</c:v>
                </c:pt>
                <c:pt idx="22">
                  <c:v>3535</c:v>
                </c:pt>
                <c:pt idx="23">
                  <c:v>4900</c:v>
                </c:pt>
                <c:pt idx="24">
                  <c:v>3360</c:v>
                </c:pt>
                <c:pt idx="25">
                  <c:v>4550</c:v>
                </c:pt>
                <c:pt idx="26">
                  <c:v>5285</c:v>
                </c:pt>
                <c:pt idx="27">
                  <c:v>7175</c:v>
                </c:pt>
                <c:pt idx="28">
                  <c:v>6860</c:v>
                </c:pt>
                <c:pt idx="29">
                  <c:v>8890</c:v>
                </c:pt>
                <c:pt idx="30">
                  <c:v>9030</c:v>
                </c:pt>
                <c:pt idx="31">
                  <c:v>9555</c:v>
                </c:pt>
                <c:pt idx="32">
                  <c:v>9415</c:v>
                </c:pt>
                <c:pt idx="33">
                  <c:v>14245</c:v>
                </c:pt>
                <c:pt idx="34">
                  <c:v>13685</c:v>
                </c:pt>
                <c:pt idx="35">
                  <c:v>13545</c:v>
                </c:pt>
                <c:pt idx="36">
                  <c:v>13580</c:v>
                </c:pt>
                <c:pt idx="37">
                  <c:v>13370</c:v>
                </c:pt>
                <c:pt idx="38">
                  <c:v>14175</c:v>
                </c:pt>
                <c:pt idx="39">
                  <c:v>12005</c:v>
                </c:pt>
                <c:pt idx="40">
                  <c:v>15050</c:v>
                </c:pt>
                <c:pt idx="41">
                  <c:v>15015</c:v>
                </c:pt>
                <c:pt idx="42">
                  <c:v>17955</c:v>
                </c:pt>
                <c:pt idx="43">
                  <c:v>17465</c:v>
                </c:pt>
                <c:pt idx="44">
                  <c:v>21315</c:v>
                </c:pt>
                <c:pt idx="45">
                  <c:v>22750</c:v>
                </c:pt>
                <c:pt idx="46">
                  <c:v>23695</c:v>
                </c:pt>
                <c:pt idx="47">
                  <c:v>22540</c:v>
                </c:pt>
                <c:pt idx="48">
                  <c:v>21910</c:v>
                </c:pt>
                <c:pt idx="49">
                  <c:v>23485</c:v>
                </c:pt>
                <c:pt idx="50">
                  <c:v>24185</c:v>
                </c:pt>
                <c:pt idx="51">
                  <c:v>24990</c:v>
                </c:pt>
                <c:pt idx="52">
                  <c:v>36050</c:v>
                </c:pt>
                <c:pt idx="53">
                  <c:v>33040</c:v>
                </c:pt>
                <c:pt idx="54">
                  <c:v>35000</c:v>
                </c:pt>
                <c:pt idx="55">
                  <c:v>41230</c:v>
                </c:pt>
                <c:pt idx="56">
                  <c:v>41195</c:v>
                </c:pt>
                <c:pt idx="57">
                  <c:v>48615</c:v>
                </c:pt>
                <c:pt idx="58">
                  <c:v>46690</c:v>
                </c:pt>
                <c:pt idx="59">
                  <c:v>51835</c:v>
                </c:pt>
                <c:pt idx="60">
                  <c:v>53830</c:v>
                </c:pt>
                <c:pt idx="61">
                  <c:v>51870</c:v>
                </c:pt>
                <c:pt idx="62">
                  <c:v>44030</c:v>
                </c:pt>
                <c:pt idx="63">
                  <c:v>43225</c:v>
                </c:pt>
                <c:pt idx="64">
                  <c:v>45815</c:v>
                </c:pt>
                <c:pt idx="65">
                  <c:v>45955</c:v>
                </c:pt>
                <c:pt idx="66">
                  <c:v>40215</c:v>
                </c:pt>
                <c:pt idx="67">
                  <c:v>39340</c:v>
                </c:pt>
                <c:pt idx="68">
                  <c:v>35140</c:v>
                </c:pt>
                <c:pt idx="69">
                  <c:v>43260</c:v>
                </c:pt>
                <c:pt idx="70">
                  <c:v>41650</c:v>
                </c:pt>
                <c:pt idx="71">
                  <c:v>46270</c:v>
                </c:pt>
                <c:pt idx="72">
                  <c:v>40705</c:v>
                </c:pt>
                <c:pt idx="73">
                  <c:v>55895</c:v>
                </c:pt>
                <c:pt idx="74">
                  <c:v>66080</c:v>
                </c:pt>
                <c:pt idx="75">
                  <c:v>65730</c:v>
                </c:pt>
                <c:pt idx="76">
                  <c:v>66605</c:v>
                </c:pt>
              </c:numCache>
            </c:numRef>
          </c:val>
          <c:extLst>
            <c:ext xmlns:c16="http://schemas.microsoft.com/office/drawing/2014/chart" uri="{C3380CC4-5D6E-409C-BE32-E72D297353CC}">
              <c16:uniqueId val="{00000003-DC08-F54D-9D1D-F2D87AF4EF71}"/>
            </c:ext>
          </c:extLst>
        </c:ser>
        <c:ser>
          <c:idx val="3"/>
          <c:order val="4"/>
          <c:tx>
            <c:strRef>
              <c:f>Totals!$K$3</c:f>
              <c:strCache>
                <c:ptCount val="1"/>
                <c:pt idx="0">
                  <c:v>Litter</c:v>
                </c:pt>
              </c:strCache>
            </c:strRef>
          </c:tx>
          <c:spPr>
            <a:solidFill>
              <a:schemeClr val="accent4"/>
            </a:solidFill>
            <a:ln>
              <a:noFill/>
            </a:ln>
            <a:effectLst/>
          </c:spPr>
          <c:invertIfNegative val="0"/>
          <c:cat>
            <c:strRef>
              <c:f>Totals!$A$6:$A$82</c:f>
              <c:strCache>
                <c:ptCount val="77"/>
                <c:pt idx="0">
                  <c:v>January 31, 2018</c:v>
                </c:pt>
                <c:pt idx="1">
                  <c:v>February 28, 2018</c:v>
                </c:pt>
                <c:pt idx="2">
                  <c:v>March 31, 2018</c:v>
                </c:pt>
                <c:pt idx="3">
                  <c:v>April 30, 2018</c:v>
                </c:pt>
                <c:pt idx="4">
                  <c:v>May 31, 2018</c:v>
                </c:pt>
                <c:pt idx="5">
                  <c:v>June 30, 2018</c:v>
                </c:pt>
                <c:pt idx="6">
                  <c:v>July 31, 2018</c:v>
                </c:pt>
                <c:pt idx="7">
                  <c:v>August 31, 2018</c:v>
                </c:pt>
                <c:pt idx="8">
                  <c:v>September 30, 2018</c:v>
                </c:pt>
                <c:pt idx="9">
                  <c:v>October 31, 2018</c:v>
                </c:pt>
                <c:pt idx="10">
                  <c:v>November 30, 2018</c:v>
                </c:pt>
                <c:pt idx="11">
                  <c:v>December 31, 2018</c:v>
                </c:pt>
                <c:pt idx="12">
                  <c:v>January 31, 2019</c:v>
                </c:pt>
                <c:pt idx="13">
                  <c:v>February 28, 2019</c:v>
                </c:pt>
                <c:pt idx="14">
                  <c:v>March 31, 2019</c:v>
                </c:pt>
                <c:pt idx="15">
                  <c:v>April 30, 2019</c:v>
                </c:pt>
                <c:pt idx="16">
                  <c:v>May 31, 2019</c:v>
                </c:pt>
                <c:pt idx="17">
                  <c:v>June 30, 2019</c:v>
                </c:pt>
                <c:pt idx="18">
                  <c:v>July 31, 2019</c:v>
                </c:pt>
                <c:pt idx="19">
                  <c:v>August 31, 2019</c:v>
                </c:pt>
                <c:pt idx="20">
                  <c:v>September 30, 2019</c:v>
                </c:pt>
                <c:pt idx="21">
                  <c:v>October 31, 2019</c:v>
                </c:pt>
                <c:pt idx="22">
                  <c:v>November 30, 2019</c:v>
                </c:pt>
                <c:pt idx="23">
                  <c:v>December 31, 2019</c:v>
                </c:pt>
                <c:pt idx="24">
                  <c:v>January 31, 2020</c:v>
                </c:pt>
                <c:pt idx="25">
                  <c:v>February 29, 2020</c:v>
                </c:pt>
                <c:pt idx="26">
                  <c:v>March 31, 2020</c:v>
                </c:pt>
                <c:pt idx="27">
                  <c:v>April 30, 2020</c:v>
                </c:pt>
                <c:pt idx="28">
                  <c:v>May 31, 2020</c:v>
                </c:pt>
                <c:pt idx="29">
                  <c:v>June 30, 2020</c:v>
                </c:pt>
                <c:pt idx="30">
                  <c:v>July 31, 2020</c:v>
                </c:pt>
                <c:pt idx="31">
                  <c:v>August 31, 2020</c:v>
                </c:pt>
                <c:pt idx="32">
                  <c:v>September 30, 2020</c:v>
                </c:pt>
                <c:pt idx="33">
                  <c:v>October 31, 2020</c:v>
                </c:pt>
                <c:pt idx="34">
                  <c:v>November 30, 2020</c:v>
                </c:pt>
                <c:pt idx="35">
                  <c:v>December 31, 2020</c:v>
                </c:pt>
                <c:pt idx="36">
                  <c:v>January 31, 2021</c:v>
                </c:pt>
                <c:pt idx="37">
                  <c:v>February 28, 2021</c:v>
                </c:pt>
                <c:pt idx="38">
                  <c:v>March 31, 2021</c:v>
                </c:pt>
                <c:pt idx="39">
                  <c:v>April 30, 2021</c:v>
                </c:pt>
                <c:pt idx="40">
                  <c:v>May 31, 2021</c:v>
                </c:pt>
                <c:pt idx="41">
                  <c:v>June 30, 2021</c:v>
                </c:pt>
                <c:pt idx="42">
                  <c:v>July 31, 2021</c:v>
                </c:pt>
                <c:pt idx="43">
                  <c:v>August 31, 2021</c:v>
                </c:pt>
                <c:pt idx="44">
                  <c:v>September 30, 2021</c:v>
                </c:pt>
                <c:pt idx="45">
                  <c:v>October 31, 2021</c:v>
                </c:pt>
                <c:pt idx="46">
                  <c:v>November 30, 2021</c:v>
                </c:pt>
                <c:pt idx="47">
                  <c:v>December 31, 2021</c:v>
                </c:pt>
                <c:pt idx="48">
                  <c:v>January 31, 2022</c:v>
                </c:pt>
                <c:pt idx="49">
                  <c:v>February 28, 2022</c:v>
                </c:pt>
                <c:pt idx="50">
                  <c:v>March 31, 2022</c:v>
                </c:pt>
                <c:pt idx="51">
                  <c:v>April 30 2022</c:v>
                </c:pt>
                <c:pt idx="52">
                  <c:v>May 31, 2022</c:v>
                </c:pt>
                <c:pt idx="53">
                  <c:v>June 30, 2022</c:v>
                </c:pt>
                <c:pt idx="54">
                  <c:v>July 31, 2022</c:v>
                </c:pt>
                <c:pt idx="55">
                  <c:v>August 31, 2022</c:v>
                </c:pt>
                <c:pt idx="56">
                  <c:v>September 30, 2022</c:v>
                </c:pt>
                <c:pt idx="57">
                  <c:v>October 31, 2022</c:v>
                </c:pt>
                <c:pt idx="58">
                  <c:v>November 30, 2022</c:v>
                </c:pt>
                <c:pt idx="59">
                  <c:v>December 31, 2022</c:v>
                </c:pt>
                <c:pt idx="60">
                  <c:v>January 31, 2023</c:v>
                </c:pt>
                <c:pt idx="61">
                  <c:v>February 28, 2023</c:v>
                </c:pt>
                <c:pt idx="62">
                  <c:v>March 31, 2023</c:v>
                </c:pt>
                <c:pt idx="63">
                  <c:v>April 30, 2023</c:v>
                </c:pt>
                <c:pt idx="64">
                  <c:v>May 31, 2023</c:v>
                </c:pt>
                <c:pt idx="65">
                  <c:v>June 30, 2023</c:v>
                </c:pt>
                <c:pt idx="66">
                  <c:v>July 31, 2023</c:v>
                </c:pt>
                <c:pt idx="67">
                  <c:v>August 31, 2023</c:v>
                </c:pt>
                <c:pt idx="68">
                  <c:v>September 30, 2023</c:v>
                </c:pt>
                <c:pt idx="69">
                  <c:v>October 31, 2023</c:v>
                </c:pt>
                <c:pt idx="70">
                  <c:v>November 30, 2023</c:v>
                </c:pt>
                <c:pt idx="71">
                  <c:v>December 31, 2023</c:v>
                </c:pt>
                <c:pt idx="72">
                  <c:v>January 31, 2024</c:v>
                </c:pt>
                <c:pt idx="73">
                  <c:v>February 29, 2024</c:v>
                </c:pt>
                <c:pt idx="74">
                  <c:v>March 31, 2024</c:v>
                </c:pt>
                <c:pt idx="75">
                  <c:v>April 30, 2024</c:v>
                </c:pt>
                <c:pt idx="76">
                  <c:v>May 31, 2024</c:v>
                </c:pt>
              </c:strCache>
            </c:strRef>
          </c:cat>
          <c:val>
            <c:numRef>
              <c:f>Totals!$L$6:$L$82</c:f>
              <c:numCache>
                <c:formatCode>General</c:formatCode>
                <c:ptCount val="77"/>
                <c:pt idx="0">
                  <c:v>945</c:v>
                </c:pt>
                <c:pt idx="1">
                  <c:v>875</c:v>
                </c:pt>
                <c:pt idx="2">
                  <c:v>455</c:v>
                </c:pt>
                <c:pt idx="3">
                  <c:v>525</c:v>
                </c:pt>
                <c:pt idx="4">
                  <c:v>490</c:v>
                </c:pt>
                <c:pt idx="5">
                  <c:v>910</c:v>
                </c:pt>
                <c:pt idx="6">
                  <c:v>770</c:v>
                </c:pt>
                <c:pt idx="7">
                  <c:v>945</c:v>
                </c:pt>
                <c:pt idx="8">
                  <c:v>700</c:v>
                </c:pt>
                <c:pt idx="9">
                  <c:v>1610</c:v>
                </c:pt>
                <c:pt idx="10">
                  <c:v>1820</c:v>
                </c:pt>
                <c:pt idx="11">
                  <c:v>1855</c:v>
                </c:pt>
                <c:pt idx="12">
                  <c:v>1015</c:v>
                </c:pt>
                <c:pt idx="13">
                  <c:v>1085</c:v>
                </c:pt>
                <c:pt idx="14">
                  <c:v>1155</c:v>
                </c:pt>
                <c:pt idx="15">
                  <c:v>1225</c:v>
                </c:pt>
                <c:pt idx="16">
                  <c:v>1085</c:v>
                </c:pt>
                <c:pt idx="17">
                  <c:v>350</c:v>
                </c:pt>
                <c:pt idx="18">
                  <c:v>140</c:v>
                </c:pt>
                <c:pt idx="19">
                  <c:v>245</c:v>
                </c:pt>
                <c:pt idx="20">
                  <c:v>105</c:v>
                </c:pt>
                <c:pt idx="21">
                  <c:v>350</c:v>
                </c:pt>
                <c:pt idx="22">
                  <c:v>805</c:v>
                </c:pt>
                <c:pt idx="23">
                  <c:v>945</c:v>
                </c:pt>
                <c:pt idx="24">
                  <c:v>770</c:v>
                </c:pt>
                <c:pt idx="25">
                  <c:v>805</c:v>
                </c:pt>
                <c:pt idx="26">
                  <c:v>665</c:v>
                </c:pt>
                <c:pt idx="27">
                  <c:v>700</c:v>
                </c:pt>
                <c:pt idx="28">
                  <c:v>805</c:v>
                </c:pt>
                <c:pt idx="29">
                  <c:v>770</c:v>
                </c:pt>
                <c:pt idx="30">
                  <c:v>700</c:v>
                </c:pt>
                <c:pt idx="31">
                  <c:v>910</c:v>
                </c:pt>
                <c:pt idx="32">
                  <c:v>840</c:v>
                </c:pt>
                <c:pt idx="33">
                  <c:v>910</c:v>
                </c:pt>
                <c:pt idx="34">
                  <c:v>1120</c:v>
                </c:pt>
                <c:pt idx="35">
                  <c:v>595</c:v>
                </c:pt>
                <c:pt idx="36">
                  <c:v>665</c:v>
                </c:pt>
                <c:pt idx="37">
                  <c:v>945</c:v>
                </c:pt>
                <c:pt idx="38">
                  <c:v>735</c:v>
                </c:pt>
                <c:pt idx="39">
                  <c:v>1015</c:v>
                </c:pt>
                <c:pt idx="40">
                  <c:v>805</c:v>
                </c:pt>
                <c:pt idx="41">
                  <c:v>980</c:v>
                </c:pt>
                <c:pt idx="42">
                  <c:v>945</c:v>
                </c:pt>
                <c:pt idx="43">
                  <c:v>875</c:v>
                </c:pt>
                <c:pt idx="44">
                  <c:v>805</c:v>
                </c:pt>
                <c:pt idx="45">
                  <c:v>1470</c:v>
                </c:pt>
                <c:pt idx="46">
                  <c:v>1610</c:v>
                </c:pt>
                <c:pt idx="47">
                  <c:v>1505</c:v>
                </c:pt>
                <c:pt idx="48">
                  <c:v>1365</c:v>
                </c:pt>
                <c:pt idx="49">
                  <c:v>1470</c:v>
                </c:pt>
                <c:pt idx="50">
                  <c:v>1050</c:v>
                </c:pt>
                <c:pt idx="51">
                  <c:v>1225</c:v>
                </c:pt>
                <c:pt idx="52">
                  <c:v>840</c:v>
                </c:pt>
                <c:pt idx="53">
                  <c:v>1050</c:v>
                </c:pt>
                <c:pt idx="54">
                  <c:v>1050</c:v>
                </c:pt>
                <c:pt idx="55">
                  <c:v>1085</c:v>
                </c:pt>
                <c:pt idx="56">
                  <c:v>1085</c:v>
                </c:pt>
                <c:pt idx="57">
                  <c:v>1505</c:v>
                </c:pt>
                <c:pt idx="58">
                  <c:v>1470</c:v>
                </c:pt>
                <c:pt idx="59">
                  <c:v>1960</c:v>
                </c:pt>
                <c:pt idx="60">
                  <c:v>1365</c:v>
                </c:pt>
                <c:pt idx="61">
                  <c:v>945</c:v>
                </c:pt>
                <c:pt idx="62">
                  <c:v>945</c:v>
                </c:pt>
                <c:pt idx="63">
                  <c:v>805</c:v>
                </c:pt>
                <c:pt idx="64">
                  <c:v>910</c:v>
                </c:pt>
                <c:pt idx="65">
                  <c:v>840</c:v>
                </c:pt>
                <c:pt idx="66">
                  <c:v>560</c:v>
                </c:pt>
                <c:pt idx="67">
                  <c:v>525</c:v>
                </c:pt>
                <c:pt idx="68">
                  <c:v>420</c:v>
                </c:pt>
                <c:pt idx="69">
                  <c:v>420</c:v>
                </c:pt>
                <c:pt idx="70">
                  <c:v>210</c:v>
                </c:pt>
                <c:pt idx="71">
                  <c:v>245</c:v>
                </c:pt>
                <c:pt idx="72">
                  <c:v>315</c:v>
                </c:pt>
                <c:pt idx="73">
                  <c:v>245</c:v>
                </c:pt>
                <c:pt idx="74">
                  <c:v>175</c:v>
                </c:pt>
                <c:pt idx="75">
                  <c:v>105</c:v>
                </c:pt>
                <c:pt idx="76">
                  <c:v>665</c:v>
                </c:pt>
              </c:numCache>
            </c:numRef>
          </c:val>
          <c:extLst>
            <c:ext xmlns:c16="http://schemas.microsoft.com/office/drawing/2014/chart" uri="{C3380CC4-5D6E-409C-BE32-E72D297353CC}">
              <c16:uniqueId val="{00000004-DC08-F54D-9D1D-F2D87AF4EF71}"/>
            </c:ext>
          </c:extLst>
        </c:ser>
        <c:ser>
          <c:idx val="4"/>
          <c:order val="5"/>
          <c:tx>
            <c:strRef>
              <c:f>Totals!$N$3</c:f>
              <c:strCache>
                <c:ptCount val="1"/>
                <c:pt idx="0">
                  <c:v>Special Removal Needed</c:v>
                </c:pt>
              </c:strCache>
            </c:strRef>
          </c:tx>
          <c:spPr>
            <a:solidFill>
              <a:schemeClr val="accent5"/>
            </a:solidFill>
            <a:ln>
              <a:noFill/>
            </a:ln>
            <a:effectLst/>
          </c:spPr>
          <c:invertIfNegative val="0"/>
          <c:cat>
            <c:strRef>
              <c:f>Totals!$A$6:$A$82</c:f>
              <c:strCache>
                <c:ptCount val="77"/>
                <c:pt idx="0">
                  <c:v>January 31, 2018</c:v>
                </c:pt>
                <c:pt idx="1">
                  <c:v>February 28, 2018</c:v>
                </c:pt>
                <c:pt idx="2">
                  <c:v>March 31, 2018</c:v>
                </c:pt>
                <c:pt idx="3">
                  <c:v>April 30, 2018</c:v>
                </c:pt>
                <c:pt idx="4">
                  <c:v>May 31, 2018</c:v>
                </c:pt>
                <c:pt idx="5">
                  <c:v>June 30, 2018</c:v>
                </c:pt>
                <c:pt idx="6">
                  <c:v>July 31, 2018</c:v>
                </c:pt>
                <c:pt idx="7">
                  <c:v>August 31, 2018</c:v>
                </c:pt>
                <c:pt idx="8">
                  <c:v>September 30, 2018</c:v>
                </c:pt>
                <c:pt idx="9">
                  <c:v>October 31, 2018</c:v>
                </c:pt>
                <c:pt idx="10">
                  <c:v>November 30, 2018</c:v>
                </c:pt>
                <c:pt idx="11">
                  <c:v>December 31, 2018</c:v>
                </c:pt>
                <c:pt idx="12">
                  <c:v>January 31, 2019</c:v>
                </c:pt>
                <c:pt idx="13">
                  <c:v>February 28, 2019</c:v>
                </c:pt>
                <c:pt idx="14">
                  <c:v>March 31, 2019</c:v>
                </c:pt>
                <c:pt idx="15">
                  <c:v>April 30, 2019</c:v>
                </c:pt>
                <c:pt idx="16">
                  <c:v>May 31, 2019</c:v>
                </c:pt>
                <c:pt idx="17">
                  <c:v>June 30, 2019</c:v>
                </c:pt>
                <c:pt idx="18">
                  <c:v>July 31, 2019</c:v>
                </c:pt>
                <c:pt idx="19">
                  <c:v>August 31, 2019</c:v>
                </c:pt>
                <c:pt idx="20">
                  <c:v>September 30, 2019</c:v>
                </c:pt>
                <c:pt idx="21">
                  <c:v>October 31, 2019</c:v>
                </c:pt>
                <c:pt idx="22">
                  <c:v>November 30, 2019</c:v>
                </c:pt>
                <c:pt idx="23">
                  <c:v>December 31, 2019</c:v>
                </c:pt>
                <c:pt idx="24">
                  <c:v>January 31, 2020</c:v>
                </c:pt>
                <c:pt idx="25">
                  <c:v>February 29, 2020</c:v>
                </c:pt>
                <c:pt idx="26">
                  <c:v>March 31, 2020</c:v>
                </c:pt>
                <c:pt idx="27">
                  <c:v>April 30, 2020</c:v>
                </c:pt>
                <c:pt idx="28">
                  <c:v>May 31, 2020</c:v>
                </c:pt>
                <c:pt idx="29">
                  <c:v>June 30, 2020</c:v>
                </c:pt>
                <c:pt idx="30">
                  <c:v>July 31, 2020</c:v>
                </c:pt>
                <c:pt idx="31">
                  <c:v>August 31, 2020</c:v>
                </c:pt>
                <c:pt idx="32">
                  <c:v>September 30, 2020</c:v>
                </c:pt>
                <c:pt idx="33">
                  <c:v>October 31, 2020</c:v>
                </c:pt>
                <c:pt idx="34">
                  <c:v>November 30, 2020</c:v>
                </c:pt>
                <c:pt idx="35">
                  <c:v>December 31, 2020</c:v>
                </c:pt>
                <c:pt idx="36">
                  <c:v>January 31, 2021</c:v>
                </c:pt>
                <c:pt idx="37">
                  <c:v>February 28, 2021</c:v>
                </c:pt>
                <c:pt idx="38">
                  <c:v>March 31, 2021</c:v>
                </c:pt>
                <c:pt idx="39">
                  <c:v>April 30, 2021</c:v>
                </c:pt>
                <c:pt idx="40">
                  <c:v>May 31, 2021</c:v>
                </c:pt>
                <c:pt idx="41">
                  <c:v>June 30, 2021</c:v>
                </c:pt>
                <c:pt idx="42">
                  <c:v>July 31, 2021</c:v>
                </c:pt>
                <c:pt idx="43">
                  <c:v>August 31, 2021</c:v>
                </c:pt>
                <c:pt idx="44">
                  <c:v>September 30, 2021</c:v>
                </c:pt>
                <c:pt idx="45">
                  <c:v>October 31, 2021</c:v>
                </c:pt>
                <c:pt idx="46">
                  <c:v>November 30, 2021</c:v>
                </c:pt>
                <c:pt idx="47">
                  <c:v>December 31, 2021</c:v>
                </c:pt>
                <c:pt idx="48">
                  <c:v>January 31, 2022</c:v>
                </c:pt>
                <c:pt idx="49">
                  <c:v>February 28, 2022</c:v>
                </c:pt>
                <c:pt idx="50">
                  <c:v>March 31, 2022</c:v>
                </c:pt>
                <c:pt idx="51">
                  <c:v>April 30 2022</c:v>
                </c:pt>
                <c:pt idx="52">
                  <c:v>May 31, 2022</c:v>
                </c:pt>
                <c:pt idx="53">
                  <c:v>June 30, 2022</c:v>
                </c:pt>
                <c:pt idx="54">
                  <c:v>July 31, 2022</c:v>
                </c:pt>
                <c:pt idx="55">
                  <c:v>August 31, 2022</c:v>
                </c:pt>
                <c:pt idx="56">
                  <c:v>September 30, 2022</c:v>
                </c:pt>
                <c:pt idx="57">
                  <c:v>October 31, 2022</c:v>
                </c:pt>
                <c:pt idx="58">
                  <c:v>November 30, 2022</c:v>
                </c:pt>
                <c:pt idx="59">
                  <c:v>December 31, 2022</c:v>
                </c:pt>
                <c:pt idx="60">
                  <c:v>January 31, 2023</c:v>
                </c:pt>
                <c:pt idx="61">
                  <c:v>February 28, 2023</c:v>
                </c:pt>
                <c:pt idx="62">
                  <c:v>March 31, 2023</c:v>
                </c:pt>
                <c:pt idx="63">
                  <c:v>April 30, 2023</c:v>
                </c:pt>
                <c:pt idx="64">
                  <c:v>May 31, 2023</c:v>
                </c:pt>
                <c:pt idx="65">
                  <c:v>June 30, 2023</c:v>
                </c:pt>
                <c:pt idx="66">
                  <c:v>July 31, 2023</c:v>
                </c:pt>
                <c:pt idx="67">
                  <c:v>August 31, 2023</c:v>
                </c:pt>
                <c:pt idx="68">
                  <c:v>September 30, 2023</c:v>
                </c:pt>
                <c:pt idx="69">
                  <c:v>October 31, 2023</c:v>
                </c:pt>
                <c:pt idx="70">
                  <c:v>November 30, 2023</c:v>
                </c:pt>
                <c:pt idx="71">
                  <c:v>December 31, 2023</c:v>
                </c:pt>
                <c:pt idx="72">
                  <c:v>January 31, 2024</c:v>
                </c:pt>
                <c:pt idx="73">
                  <c:v>February 29, 2024</c:v>
                </c:pt>
                <c:pt idx="74">
                  <c:v>March 31, 2024</c:v>
                </c:pt>
                <c:pt idx="75">
                  <c:v>April 30, 2024</c:v>
                </c:pt>
                <c:pt idx="76">
                  <c:v>May 31, 2024</c:v>
                </c:pt>
              </c:strCache>
            </c:strRef>
          </c:cat>
          <c:val>
            <c:numRef>
              <c:f>Totals!$O$6:$O$82</c:f>
              <c:numCache>
                <c:formatCode>General</c:formatCode>
                <c:ptCount val="77"/>
                <c:pt idx="0">
                  <c:v>910</c:v>
                </c:pt>
                <c:pt idx="1">
                  <c:v>1785</c:v>
                </c:pt>
                <c:pt idx="2">
                  <c:v>2975</c:v>
                </c:pt>
                <c:pt idx="3">
                  <c:v>3115</c:v>
                </c:pt>
                <c:pt idx="4">
                  <c:v>3360</c:v>
                </c:pt>
                <c:pt idx="5">
                  <c:v>3885</c:v>
                </c:pt>
                <c:pt idx="6">
                  <c:v>5530</c:v>
                </c:pt>
                <c:pt idx="7">
                  <c:v>5320</c:v>
                </c:pt>
                <c:pt idx="8">
                  <c:v>5565</c:v>
                </c:pt>
                <c:pt idx="9">
                  <c:v>2730</c:v>
                </c:pt>
                <c:pt idx="10">
                  <c:v>3185</c:v>
                </c:pt>
                <c:pt idx="11">
                  <c:v>3010</c:v>
                </c:pt>
                <c:pt idx="12">
                  <c:v>2310</c:v>
                </c:pt>
                <c:pt idx="13">
                  <c:v>2450</c:v>
                </c:pt>
                <c:pt idx="14">
                  <c:v>2835</c:v>
                </c:pt>
                <c:pt idx="15">
                  <c:v>2310</c:v>
                </c:pt>
                <c:pt idx="16">
                  <c:v>1785</c:v>
                </c:pt>
                <c:pt idx="17">
                  <c:v>2100</c:v>
                </c:pt>
                <c:pt idx="18">
                  <c:v>2240</c:v>
                </c:pt>
                <c:pt idx="19">
                  <c:v>2555</c:v>
                </c:pt>
                <c:pt idx="20">
                  <c:v>2835</c:v>
                </c:pt>
                <c:pt idx="21">
                  <c:v>3500</c:v>
                </c:pt>
                <c:pt idx="22">
                  <c:v>6790</c:v>
                </c:pt>
                <c:pt idx="23">
                  <c:v>6720</c:v>
                </c:pt>
                <c:pt idx="24">
                  <c:v>7175</c:v>
                </c:pt>
                <c:pt idx="25">
                  <c:v>7805</c:v>
                </c:pt>
                <c:pt idx="26">
                  <c:v>8190</c:v>
                </c:pt>
                <c:pt idx="27">
                  <c:v>8330</c:v>
                </c:pt>
                <c:pt idx="28">
                  <c:v>9485</c:v>
                </c:pt>
                <c:pt idx="29">
                  <c:v>9380</c:v>
                </c:pt>
                <c:pt idx="30">
                  <c:v>9695</c:v>
                </c:pt>
                <c:pt idx="31">
                  <c:v>10605</c:v>
                </c:pt>
                <c:pt idx="32">
                  <c:v>10640</c:v>
                </c:pt>
                <c:pt idx="33">
                  <c:v>12110</c:v>
                </c:pt>
                <c:pt idx="34">
                  <c:v>12390</c:v>
                </c:pt>
                <c:pt idx="35">
                  <c:v>12425</c:v>
                </c:pt>
                <c:pt idx="36">
                  <c:v>12740</c:v>
                </c:pt>
                <c:pt idx="37">
                  <c:v>12880</c:v>
                </c:pt>
                <c:pt idx="38">
                  <c:v>12880</c:v>
                </c:pt>
                <c:pt idx="39">
                  <c:v>16100</c:v>
                </c:pt>
                <c:pt idx="40">
                  <c:v>17745</c:v>
                </c:pt>
                <c:pt idx="41">
                  <c:v>17850</c:v>
                </c:pt>
                <c:pt idx="42">
                  <c:v>18410</c:v>
                </c:pt>
                <c:pt idx="43">
                  <c:v>19460</c:v>
                </c:pt>
                <c:pt idx="44">
                  <c:v>20020</c:v>
                </c:pt>
                <c:pt idx="45">
                  <c:v>27300</c:v>
                </c:pt>
                <c:pt idx="46">
                  <c:v>27160</c:v>
                </c:pt>
                <c:pt idx="47">
                  <c:v>27090</c:v>
                </c:pt>
                <c:pt idx="48">
                  <c:v>27510</c:v>
                </c:pt>
                <c:pt idx="49">
                  <c:v>28035</c:v>
                </c:pt>
                <c:pt idx="50">
                  <c:v>28980</c:v>
                </c:pt>
                <c:pt idx="51">
                  <c:v>27615</c:v>
                </c:pt>
                <c:pt idx="52">
                  <c:v>28350</c:v>
                </c:pt>
                <c:pt idx="53">
                  <c:v>30275</c:v>
                </c:pt>
                <c:pt idx="54">
                  <c:v>30625</c:v>
                </c:pt>
                <c:pt idx="55">
                  <c:v>30800</c:v>
                </c:pt>
                <c:pt idx="56">
                  <c:v>32025</c:v>
                </c:pt>
                <c:pt idx="57">
                  <c:v>37695</c:v>
                </c:pt>
                <c:pt idx="58">
                  <c:v>34790</c:v>
                </c:pt>
                <c:pt idx="59">
                  <c:v>32970</c:v>
                </c:pt>
                <c:pt idx="60">
                  <c:v>40040</c:v>
                </c:pt>
                <c:pt idx="61">
                  <c:v>41160</c:v>
                </c:pt>
                <c:pt idx="62">
                  <c:v>48650</c:v>
                </c:pt>
                <c:pt idx="63">
                  <c:v>53235</c:v>
                </c:pt>
                <c:pt idx="64">
                  <c:v>45535</c:v>
                </c:pt>
                <c:pt idx="65">
                  <c:v>51660</c:v>
                </c:pt>
                <c:pt idx="66">
                  <c:v>50505</c:v>
                </c:pt>
                <c:pt idx="67">
                  <c:v>45395</c:v>
                </c:pt>
                <c:pt idx="68">
                  <c:v>45710</c:v>
                </c:pt>
                <c:pt idx="69">
                  <c:v>23870</c:v>
                </c:pt>
                <c:pt idx="70">
                  <c:v>24605</c:v>
                </c:pt>
                <c:pt idx="71">
                  <c:v>24185</c:v>
                </c:pt>
                <c:pt idx="72">
                  <c:v>27720</c:v>
                </c:pt>
                <c:pt idx="73">
                  <c:v>32305</c:v>
                </c:pt>
                <c:pt idx="74">
                  <c:v>32060</c:v>
                </c:pt>
                <c:pt idx="75">
                  <c:v>28315</c:v>
                </c:pt>
                <c:pt idx="76">
                  <c:v>32970</c:v>
                </c:pt>
              </c:numCache>
            </c:numRef>
          </c:val>
          <c:extLst>
            <c:ext xmlns:c16="http://schemas.microsoft.com/office/drawing/2014/chart" uri="{C3380CC4-5D6E-409C-BE32-E72D297353CC}">
              <c16:uniqueId val="{00000005-DC08-F54D-9D1D-F2D87AF4EF71}"/>
            </c:ext>
          </c:extLst>
        </c:ser>
        <c:dLbls>
          <c:showLegendKey val="0"/>
          <c:showVal val="0"/>
          <c:showCatName val="0"/>
          <c:showSerName val="0"/>
          <c:showPercent val="0"/>
          <c:showBubbleSize val="0"/>
        </c:dLbls>
        <c:gapWidth val="150"/>
        <c:overlap val="100"/>
        <c:axId val="1332302304"/>
        <c:axId val="670848272"/>
      </c:barChart>
      <c:dateAx>
        <c:axId val="1332302304"/>
        <c:scaling>
          <c:orientation val="minMax"/>
        </c:scaling>
        <c:delete val="0"/>
        <c:axPos val="b"/>
        <c:numFmt formatCode="[$-409]mmm\-yy;@"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crossAx val="670848272"/>
        <c:crosses val="autoZero"/>
        <c:auto val="0"/>
        <c:lblOffset val="100"/>
        <c:baseTimeUnit val="days"/>
      </c:dateAx>
      <c:valAx>
        <c:axId val="670848272"/>
        <c:scaling>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400" b="0" i="0" dirty="0">
                    <a:latin typeface="Avenir Medium" panose="02000503020000020003" pitchFamily="2" charset="0"/>
                  </a:rPr>
                  <a:t>Trash (Pounds)</a:t>
                </a:r>
              </a:p>
            </c:rich>
          </c:tx>
          <c:layout>
            <c:manualLayout>
              <c:xMode val="edge"/>
              <c:yMode val="edge"/>
              <c:x val="5.3597040643586519E-3"/>
              <c:y val="0.34502334287954795"/>
            </c:manualLayout>
          </c:layout>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Avenir" panose="02000503020000020003" pitchFamily="2" charset="0"/>
                <a:ea typeface="+mn-ea"/>
                <a:cs typeface="+mn-cs"/>
              </a:defRPr>
            </a:pPr>
            <a:endParaRPr lang="en-US"/>
          </a:p>
        </c:txPr>
        <c:crossAx val="1332302304"/>
        <c:crosses val="autoZero"/>
        <c:crossBetween val="between"/>
      </c:valAx>
      <c:spPr>
        <a:noFill/>
        <a:ln>
          <a:noFill/>
        </a:ln>
        <a:effectLst/>
      </c:spPr>
    </c:plotArea>
    <c:legend>
      <c:legendPos val="b"/>
      <c:layout>
        <c:manualLayout>
          <c:xMode val="edge"/>
          <c:yMode val="edge"/>
          <c:x val="0.12715218157407146"/>
          <c:y val="0.23516727374052049"/>
          <c:w val="0.16689152990165027"/>
          <c:h val="0.26454954527873681"/>
        </c:manualLayout>
      </c:layout>
      <c:overlay val="0"/>
      <c:spPr>
        <a:solidFill>
          <a:schemeClr val="bg1"/>
        </a:solidFill>
        <a:ln>
          <a:solidFill>
            <a:schemeClr val="tx1">
              <a:lumMod val="50000"/>
              <a:lumOff val="50000"/>
            </a:schemeClr>
          </a:solidFill>
        </a:ln>
        <a:effectLst/>
      </c:spPr>
      <c:txPr>
        <a:bodyPr rot="0" spcFirstLastPara="1" vertOverflow="ellipsis" vert="horz" wrap="square" anchor="ctr" anchorCtr="1"/>
        <a:lstStyle/>
        <a:p>
          <a:pPr>
            <a:defRPr sz="1200" b="0" i="0" u="none" strike="noStrike" kern="1200" baseline="0">
              <a:solidFill>
                <a:schemeClr val="tx1">
                  <a:lumMod val="65000"/>
                  <a:lumOff val="35000"/>
                </a:schemeClr>
              </a:solidFill>
              <a:latin typeface="Avenir" panose="02000503020000020003" pitchFamily="2" charset="0"/>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6983418722126699E-2"/>
          <c:y val="4.8350366862770632E-2"/>
          <c:w val="0.87046975601363552"/>
          <c:h val="0.63175983172405425"/>
        </c:manualLayout>
      </c:layout>
      <c:areaChart>
        <c:grouping val="standard"/>
        <c:varyColors val="0"/>
        <c:ser>
          <c:idx val="3"/>
          <c:order val="3"/>
          <c:tx>
            <c:v>Total Encampment Pins</c:v>
          </c:tx>
          <c:spPr>
            <a:solidFill>
              <a:schemeClr val="accent5">
                <a:lumMod val="20000"/>
                <a:lumOff val="80000"/>
              </a:schemeClr>
            </a:solidFill>
            <a:ln>
              <a:noFill/>
            </a:ln>
            <a:effectLst/>
          </c:spPr>
          <c:cat>
            <c:strRef>
              <c:f>Tables!$A$91:$A$277</c:f>
              <c:strCache>
                <c:ptCount val="187"/>
                <c:pt idx="0">
                  <c:v>1/8/21</c:v>
                </c:pt>
                <c:pt idx="1">
                  <c:v>1/13/21</c:v>
                </c:pt>
                <c:pt idx="2">
                  <c:v>1/15/21</c:v>
                </c:pt>
                <c:pt idx="3">
                  <c:v>1/21/21</c:v>
                </c:pt>
                <c:pt idx="4">
                  <c:v>1/22/21</c:v>
                </c:pt>
                <c:pt idx="5">
                  <c:v>1/27/21</c:v>
                </c:pt>
                <c:pt idx="6">
                  <c:v>1/29/21</c:v>
                </c:pt>
                <c:pt idx="7">
                  <c:v>2/3/21</c:v>
                </c:pt>
                <c:pt idx="8">
                  <c:v>2/5/21</c:v>
                </c:pt>
                <c:pt idx="9">
                  <c:v>2/12/21</c:v>
                </c:pt>
                <c:pt idx="10">
                  <c:v>2/19/21</c:v>
                </c:pt>
                <c:pt idx="11">
                  <c:v>2/24/21</c:v>
                </c:pt>
                <c:pt idx="12">
                  <c:v>2/26/21</c:v>
                </c:pt>
                <c:pt idx="13">
                  <c:v>3/5/21</c:v>
                </c:pt>
                <c:pt idx="14">
                  <c:v>3/10/21</c:v>
                </c:pt>
                <c:pt idx="15">
                  <c:v>3/12/21</c:v>
                </c:pt>
                <c:pt idx="16">
                  <c:v>3/17/21</c:v>
                </c:pt>
                <c:pt idx="17">
                  <c:v>3/19/21</c:v>
                </c:pt>
                <c:pt idx="18">
                  <c:v>3/24/21</c:v>
                </c:pt>
                <c:pt idx="19">
                  <c:v>3/26/21</c:v>
                </c:pt>
                <c:pt idx="20">
                  <c:v>3/31/21</c:v>
                </c:pt>
                <c:pt idx="21">
                  <c:v>4/2/21</c:v>
                </c:pt>
                <c:pt idx="22">
                  <c:v>4/8/21</c:v>
                </c:pt>
                <c:pt idx="23">
                  <c:v>4/9/21</c:v>
                </c:pt>
                <c:pt idx="24">
                  <c:v>4/16/21</c:v>
                </c:pt>
                <c:pt idx="25">
                  <c:v>4/21/21</c:v>
                </c:pt>
                <c:pt idx="26">
                  <c:v>4/23/21</c:v>
                </c:pt>
                <c:pt idx="27">
                  <c:v>4/27/21</c:v>
                </c:pt>
                <c:pt idx="28">
                  <c:v>4/30/21</c:v>
                </c:pt>
                <c:pt idx="29">
                  <c:v>5/6/21</c:v>
                </c:pt>
                <c:pt idx="30">
                  <c:v>5/7/21</c:v>
                </c:pt>
                <c:pt idx="31">
                  <c:v>5/12/21</c:v>
                </c:pt>
                <c:pt idx="32">
                  <c:v>5/14/21</c:v>
                </c:pt>
                <c:pt idx="33">
                  <c:v>5/19/21</c:v>
                </c:pt>
                <c:pt idx="34">
                  <c:v>5/21/21</c:v>
                </c:pt>
                <c:pt idx="35">
                  <c:v>5/28/21</c:v>
                </c:pt>
                <c:pt idx="36">
                  <c:v>6/4/21</c:v>
                </c:pt>
                <c:pt idx="37">
                  <c:v>6/11/21</c:v>
                </c:pt>
                <c:pt idx="38">
                  <c:v>6/16/21</c:v>
                </c:pt>
                <c:pt idx="39">
                  <c:v>6/18/21</c:v>
                </c:pt>
                <c:pt idx="40">
                  <c:v>6/23/21</c:v>
                </c:pt>
                <c:pt idx="41">
                  <c:v>6/25/21</c:v>
                </c:pt>
                <c:pt idx="42">
                  <c:v>6/30/21</c:v>
                </c:pt>
                <c:pt idx="43">
                  <c:v>7/2/21</c:v>
                </c:pt>
                <c:pt idx="44">
                  <c:v>7/7/21</c:v>
                </c:pt>
                <c:pt idx="45">
                  <c:v>7/9/21</c:v>
                </c:pt>
                <c:pt idx="46">
                  <c:v>7/14/21</c:v>
                </c:pt>
                <c:pt idx="47">
                  <c:v>7/16/21</c:v>
                </c:pt>
                <c:pt idx="48">
                  <c:v>7/19/21</c:v>
                </c:pt>
                <c:pt idx="49">
                  <c:v>7/21/21</c:v>
                </c:pt>
                <c:pt idx="50">
                  <c:v>7/23/21</c:v>
                </c:pt>
                <c:pt idx="51">
                  <c:v>8/9/21</c:v>
                </c:pt>
                <c:pt idx="52">
                  <c:v>8/16/21</c:v>
                </c:pt>
                <c:pt idx="53">
                  <c:v>8/18/21</c:v>
                </c:pt>
                <c:pt idx="54">
                  <c:v>8/20/21</c:v>
                </c:pt>
                <c:pt idx="55">
                  <c:v>8/23/21</c:v>
                </c:pt>
                <c:pt idx="56">
                  <c:v>8/27/21</c:v>
                </c:pt>
                <c:pt idx="57">
                  <c:v>8/30/21</c:v>
                </c:pt>
                <c:pt idx="58">
                  <c:v>9/3/21</c:v>
                </c:pt>
                <c:pt idx="59">
                  <c:v>9/10/21</c:v>
                </c:pt>
                <c:pt idx="60">
                  <c:v>9/13/21</c:v>
                </c:pt>
                <c:pt idx="61">
                  <c:v>9/17/21</c:v>
                </c:pt>
                <c:pt idx="62">
                  <c:v>9/20/21</c:v>
                </c:pt>
                <c:pt idx="63">
                  <c:v>9/24/21</c:v>
                </c:pt>
                <c:pt idx="64">
                  <c:v>10/1/21</c:v>
                </c:pt>
                <c:pt idx="65">
                  <c:v>10/8/21</c:v>
                </c:pt>
                <c:pt idx="66">
                  <c:v>10/13/21</c:v>
                </c:pt>
                <c:pt idx="67">
                  <c:v>10/15/21</c:v>
                </c:pt>
                <c:pt idx="68">
                  <c:v>10/22/21</c:v>
                </c:pt>
                <c:pt idx="69">
                  <c:v>10/29/21</c:v>
                </c:pt>
                <c:pt idx="70">
                  <c:v>11/8/21</c:v>
                </c:pt>
                <c:pt idx="71">
                  <c:v>11/12/21</c:v>
                </c:pt>
                <c:pt idx="72">
                  <c:v>11/18/21</c:v>
                </c:pt>
                <c:pt idx="73">
                  <c:v>12/3/21</c:v>
                </c:pt>
                <c:pt idx="74">
                  <c:v>12/17/21</c:v>
                </c:pt>
                <c:pt idx="75">
                  <c:v>1/7/22</c:v>
                </c:pt>
                <c:pt idx="76">
                  <c:v>1/20/22</c:v>
                </c:pt>
                <c:pt idx="77">
                  <c:v>1/28/22</c:v>
                </c:pt>
                <c:pt idx="78">
                  <c:v>2/4/22</c:v>
                </c:pt>
                <c:pt idx="79">
                  <c:v>2/11/22</c:v>
                </c:pt>
                <c:pt idx="80">
                  <c:v>2/15/22</c:v>
                </c:pt>
                <c:pt idx="81">
                  <c:v>2/18/22</c:v>
                </c:pt>
                <c:pt idx="82">
                  <c:v>2/25/22</c:v>
                </c:pt>
                <c:pt idx="83">
                  <c:v>3/4/22</c:v>
                </c:pt>
                <c:pt idx="84">
                  <c:v>3/11/22</c:v>
                </c:pt>
                <c:pt idx="85">
                  <c:v>3/18/22</c:v>
                </c:pt>
                <c:pt idx="86">
                  <c:v>3/26/22</c:v>
                </c:pt>
                <c:pt idx="87">
                  <c:v>4/1/22</c:v>
                </c:pt>
                <c:pt idx="88">
                  <c:v>4/8/22</c:v>
                </c:pt>
                <c:pt idx="89">
                  <c:v>4/15/22</c:v>
                </c:pt>
                <c:pt idx="90">
                  <c:v>4/22/22</c:v>
                </c:pt>
                <c:pt idx="91">
                  <c:v>4/29/22</c:v>
                </c:pt>
                <c:pt idx="92">
                  <c:v>5/6/22</c:v>
                </c:pt>
                <c:pt idx="93">
                  <c:v>5/13/22</c:v>
                </c:pt>
                <c:pt idx="94">
                  <c:v>5/27/22</c:v>
                </c:pt>
                <c:pt idx="95">
                  <c:v>6/3/22</c:v>
                </c:pt>
                <c:pt idx="96">
                  <c:v>6/10/22</c:v>
                </c:pt>
                <c:pt idx="97">
                  <c:v>6/17/22</c:v>
                </c:pt>
                <c:pt idx="98">
                  <c:v>6/24/22</c:v>
                </c:pt>
                <c:pt idx="99">
                  <c:v>7/1/22</c:v>
                </c:pt>
                <c:pt idx="100">
                  <c:v>7/8/22</c:v>
                </c:pt>
                <c:pt idx="101">
                  <c:v>7/15/22</c:v>
                </c:pt>
                <c:pt idx="102">
                  <c:v>7/22/22</c:v>
                </c:pt>
                <c:pt idx="103">
                  <c:v>7/29/22</c:v>
                </c:pt>
                <c:pt idx="104">
                  <c:v>8/5/22</c:v>
                </c:pt>
                <c:pt idx="105">
                  <c:v>8/12/22</c:v>
                </c:pt>
                <c:pt idx="106">
                  <c:v>8/19/22</c:v>
                </c:pt>
                <c:pt idx="107">
                  <c:v>8/26/22</c:v>
                </c:pt>
                <c:pt idx="108">
                  <c:v>9/9/2022</c:v>
                </c:pt>
                <c:pt idx="109">
                  <c:v>9/16/22</c:v>
                </c:pt>
                <c:pt idx="110">
                  <c:v>9/23/22</c:v>
                </c:pt>
                <c:pt idx="111">
                  <c:v>9/30/22</c:v>
                </c:pt>
                <c:pt idx="112">
                  <c:v>10/14/22</c:v>
                </c:pt>
                <c:pt idx="113">
                  <c:v>10/21/22</c:v>
                </c:pt>
                <c:pt idx="114">
                  <c:v>10/28/22</c:v>
                </c:pt>
                <c:pt idx="115">
                  <c:v>11/4/2022</c:v>
                </c:pt>
                <c:pt idx="116">
                  <c:v>11/11/22</c:v>
                </c:pt>
                <c:pt idx="117">
                  <c:v>11/18/22</c:v>
                </c:pt>
                <c:pt idx="118">
                  <c:v>11/26/22</c:v>
                </c:pt>
                <c:pt idx="119">
                  <c:v>12/2/22</c:v>
                </c:pt>
                <c:pt idx="120">
                  <c:v>12/9/22</c:v>
                </c:pt>
                <c:pt idx="121">
                  <c:v>12/16/22</c:v>
                </c:pt>
                <c:pt idx="122">
                  <c:v>12/23/22</c:v>
                </c:pt>
                <c:pt idx="123">
                  <c:v>12/30/22</c:v>
                </c:pt>
                <c:pt idx="124">
                  <c:v>1/6/23</c:v>
                </c:pt>
                <c:pt idx="125">
                  <c:v>1/13/23</c:v>
                </c:pt>
                <c:pt idx="126">
                  <c:v>1/20/23</c:v>
                </c:pt>
                <c:pt idx="127">
                  <c:v>1/27/23</c:v>
                </c:pt>
                <c:pt idx="128">
                  <c:v>2/3/23</c:v>
                </c:pt>
                <c:pt idx="129">
                  <c:v>2/10/23</c:v>
                </c:pt>
                <c:pt idx="130">
                  <c:v>2/24/23</c:v>
                </c:pt>
                <c:pt idx="131">
                  <c:v>3/3/23</c:v>
                </c:pt>
                <c:pt idx="132">
                  <c:v>3/10/23</c:v>
                </c:pt>
                <c:pt idx="133">
                  <c:v>3/17/23</c:v>
                </c:pt>
                <c:pt idx="134">
                  <c:v>3/24/23</c:v>
                </c:pt>
                <c:pt idx="135">
                  <c:v>3/31/23</c:v>
                </c:pt>
                <c:pt idx="136">
                  <c:v>4/7/23</c:v>
                </c:pt>
                <c:pt idx="137">
                  <c:v>4/15/23</c:v>
                </c:pt>
                <c:pt idx="138">
                  <c:v>4/21/23</c:v>
                </c:pt>
                <c:pt idx="139">
                  <c:v>4/28/23</c:v>
                </c:pt>
                <c:pt idx="140">
                  <c:v>5/5/23</c:v>
                </c:pt>
                <c:pt idx="141">
                  <c:v>5/12/23</c:v>
                </c:pt>
                <c:pt idx="142">
                  <c:v>5/19/23</c:v>
                </c:pt>
                <c:pt idx="143">
                  <c:v>5/26/23</c:v>
                </c:pt>
                <c:pt idx="144">
                  <c:v>6/2/23</c:v>
                </c:pt>
                <c:pt idx="145">
                  <c:v>6/9/23</c:v>
                </c:pt>
                <c:pt idx="146">
                  <c:v>6/17/23</c:v>
                </c:pt>
                <c:pt idx="147">
                  <c:v>6/23/23</c:v>
                </c:pt>
                <c:pt idx="148">
                  <c:v>6/30/23</c:v>
                </c:pt>
                <c:pt idx="149">
                  <c:v>7/7/23</c:v>
                </c:pt>
                <c:pt idx="150">
                  <c:v>7/15/23</c:v>
                </c:pt>
                <c:pt idx="151">
                  <c:v>7/21/23</c:v>
                </c:pt>
                <c:pt idx="152">
                  <c:v>7/28/23</c:v>
                </c:pt>
                <c:pt idx="153">
                  <c:v>8/4/23</c:v>
                </c:pt>
                <c:pt idx="154">
                  <c:v>8/11/23</c:v>
                </c:pt>
                <c:pt idx="155">
                  <c:v>8/25/23</c:v>
                </c:pt>
                <c:pt idx="156">
                  <c:v>9/1/23</c:v>
                </c:pt>
                <c:pt idx="157">
                  <c:v>9/8/23</c:v>
                </c:pt>
                <c:pt idx="158">
                  <c:v>9/15/23</c:v>
                </c:pt>
                <c:pt idx="159">
                  <c:v>9/22/23</c:v>
                </c:pt>
                <c:pt idx="160">
                  <c:v>9/29/23</c:v>
                </c:pt>
                <c:pt idx="161">
                  <c:v>10/6/23</c:v>
                </c:pt>
                <c:pt idx="162">
                  <c:v>10/13/23</c:v>
                </c:pt>
                <c:pt idx="163">
                  <c:v>10/20/23</c:v>
                </c:pt>
                <c:pt idx="164">
                  <c:v>10/27/23</c:v>
                </c:pt>
                <c:pt idx="165">
                  <c:v>11/3/23</c:v>
                </c:pt>
                <c:pt idx="166">
                  <c:v>11/10/23</c:v>
                </c:pt>
                <c:pt idx="167">
                  <c:v>11/17/23</c:v>
                </c:pt>
                <c:pt idx="168">
                  <c:v>12/1/23</c:v>
                </c:pt>
                <c:pt idx="169">
                  <c:v>12/8/23</c:v>
                </c:pt>
                <c:pt idx="170">
                  <c:v>12/15/23</c:v>
                </c:pt>
                <c:pt idx="171">
                  <c:v>12/22/23</c:v>
                </c:pt>
                <c:pt idx="172">
                  <c:v>12/28/23</c:v>
                </c:pt>
                <c:pt idx="173">
                  <c:v>1/5/24</c:v>
                </c:pt>
                <c:pt idx="174">
                  <c:v>1/12/24</c:v>
                </c:pt>
                <c:pt idx="175">
                  <c:v>1/19/24</c:v>
                </c:pt>
                <c:pt idx="176">
                  <c:v>1/26/24</c:v>
                </c:pt>
                <c:pt idx="177">
                  <c:v>2/2/2024</c:v>
                </c:pt>
                <c:pt idx="178">
                  <c:v>2/9/2024</c:v>
                </c:pt>
                <c:pt idx="179">
                  <c:v>2/16/24</c:v>
                </c:pt>
                <c:pt idx="180">
                  <c:v>2/23/24</c:v>
                </c:pt>
                <c:pt idx="181">
                  <c:v>3/1/24</c:v>
                </c:pt>
                <c:pt idx="182">
                  <c:v>3/8/24</c:v>
                </c:pt>
                <c:pt idx="183">
                  <c:v>3/22/24</c:v>
                </c:pt>
                <c:pt idx="184">
                  <c:v>3/29/24</c:v>
                </c:pt>
                <c:pt idx="185">
                  <c:v>4/5/24</c:v>
                </c:pt>
                <c:pt idx="186">
                  <c:v>4/12/24</c:v>
                </c:pt>
              </c:strCache>
            </c:strRef>
          </c:cat>
          <c:val>
            <c:numRef>
              <c:f>Tables!$E$91:$E$287</c:f>
              <c:numCache>
                <c:formatCode>General</c:formatCode>
                <c:ptCount val="197"/>
                <c:pt idx="0">
                  <c:v>27</c:v>
                </c:pt>
                <c:pt idx="1">
                  <c:v>27</c:v>
                </c:pt>
                <c:pt idx="2">
                  <c:v>33</c:v>
                </c:pt>
                <c:pt idx="3">
                  <c:v>34</c:v>
                </c:pt>
                <c:pt idx="4">
                  <c:v>37</c:v>
                </c:pt>
                <c:pt idx="5">
                  <c:v>30</c:v>
                </c:pt>
                <c:pt idx="6">
                  <c:v>28</c:v>
                </c:pt>
                <c:pt idx="7">
                  <c:v>28</c:v>
                </c:pt>
                <c:pt idx="8">
                  <c:v>31</c:v>
                </c:pt>
                <c:pt idx="9">
                  <c:v>24</c:v>
                </c:pt>
                <c:pt idx="10">
                  <c:v>23</c:v>
                </c:pt>
                <c:pt idx="11">
                  <c:v>39</c:v>
                </c:pt>
                <c:pt idx="12">
                  <c:v>37</c:v>
                </c:pt>
                <c:pt idx="13">
                  <c:v>31</c:v>
                </c:pt>
                <c:pt idx="14">
                  <c:v>22</c:v>
                </c:pt>
                <c:pt idx="15">
                  <c:v>26</c:v>
                </c:pt>
                <c:pt idx="16">
                  <c:v>24</c:v>
                </c:pt>
                <c:pt idx="17">
                  <c:v>25</c:v>
                </c:pt>
                <c:pt idx="18">
                  <c:v>18</c:v>
                </c:pt>
                <c:pt idx="19">
                  <c:v>22</c:v>
                </c:pt>
                <c:pt idx="20">
                  <c:v>22</c:v>
                </c:pt>
                <c:pt idx="21">
                  <c:v>22</c:v>
                </c:pt>
                <c:pt idx="22">
                  <c:v>22</c:v>
                </c:pt>
                <c:pt idx="23">
                  <c:v>22</c:v>
                </c:pt>
                <c:pt idx="24">
                  <c:v>19</c:v>
                </c:pt>
                <c:pt idx="25">
                  <c:v>23</c:v>
                </c:pt>
                <c:pt idx="26">
                  <c:v>26</c:v>
                </c:pt>
                <c:pt idx="27">
                  <c:v>23</c:v>
                </c:pt>
                <c:pt idx="28">
                  <c:v>24</c:v>
                </c:pt>
                <c:pt idx="29">
                  <c:v>21</c:v>
                </c:pt>
                <c:pt idx="30">
                  <c:v>22</c:v>
                </c:pt>
                <c:pt idx="31">
                  <c:v>26</c:v>
                </c:pt>
                <c:pt idx="32">
                  <c:v>22</c:v>
                </c:pt>
                <c:pt idx="33">
                  <c:v>23</c:v>
                </c:pt>
                <c:pt idx="34">
                  <c:v>21</c:v>
                </c:pt>
                <c:pt idx="35">
                  <c:v>19</c:v>
                </c:pt>
                <c:pt idx="36">
                  <c:v>29</c:v>
                </c:pt>
                <c:pt idx="37">
                  <c:v>36</c:v>
                </c:pt>
                <c:pt idx="38">
                  <c:v>23</c:v>
                </c:pt>
                <c:pt idx="39">
                  <c:v>24</c:v>
                </c:pt>
                <c:pt idx="40">
                  <c:v>27</c:v>
                </c:pt>
                <c:pt idx="41">
                  <c:v>27</c:v>
                </c:pt>
                <c:pt idx="42">
                  <c:v>38</c:v>
                </c:pt>
                <c:pt idx="43">
                  <c:v>38</c:v>
                </c:pt>
                <c:pt idx="44">
                  <c:v>27</c:v>
                </c:pt>
                <c:pt idx="45">
                  <c:v>30</c:v>
                </c:pt>
                <c:pt idx="46">
                  <c:v>33</c:v>
                </c:pt>
                <c:pt idx="47">
                  <c:v>36</c:v>
                </c:pt>
                <c:pt idx="48">
                  <c:v>36</c:v>
                </c:pt>
                <c:pt idx="49">
                  <c:v>32</c:v>
                </c:pt>
                <c:pt idx="50">
                  <c:v>33</c:v>
                </c:pt>
                <c:pt idx="51">
                  <c:v>27</c:v>
                </c:pt>
                <c:pt idx="52">
                  <c:v>32</c:v>
                </c:pt>
                <c:pt idx="53">
                  <c:v>26</c:v>
                </c:pt>
                <c:pt idx="54">
                  <c:v>27</c:v>
                </c:pt>
                <c:pt idx="55">
                  <c:v>29</c:v>
                </c:pt>
                <c:pt idx="56">
                  <c:v>33</c:v>
                </c:pt>
                <c:pt idx="57">
                  <c:v>31</c:v>
                </c:pt>
                <c:pt idx="58">
                  <c:v>33</c:v>
                </c:pt>
                <c:pt idx="59">
                  <c:v>39</c:v>
                </c:pt>
                <c:pt idx="60">
                  <c:v>38</c:v>
                </c:pt>
                <c:pt idx="61">
                  <c:v>34</c:v>
                </c:pt>
                <c:pt idx="62">
                  <c:v>34</c:v>
                </c:pt>
                <c:pt idx="63">
                  <c:v>27</c:v>
                </c:pt>
                <c:pt idx="64">
                  <c:v>31</c:v>
                </c:pt>
                <c:pt idx="65">
                  <c:v>58</c:v>
                </c:pt>
                <c:pt idx="66">
                  <c:v>42</c:v>
                </c:pt>
                <c:pt idx="67">
                  <c:v>46</c:v>
                </c:pt>
                <c:pt idx="68">
                  <c:v>47</c:v>
                </c:pt>
                <c:pt idx="69">
                  <c:v>51</c:v>
                </c:pt>
                <c:pt idx="70">
                  <c:v>39</c:v>
                </c:pt>
                <c:pt idx="71">
                  <c:v>43</c:v>
                </c:pt>
                <c:pt idx="72">
                  <c:v>48</c:v>
                </c:pt>
                <c:pt idx="73">
                  <c:v>59</c:v>
                </c:pt>
                <c:pt idx="74">
                  <c:v>49</c:v>
                </c:pt>
                <c:pt idx="75">
                  <c:v>47</c:v>
                </c:pt>
                <c:pt idx="76">
                  <c:v>52</c:v>
                </c:pt>
                <c:pt idx="77">
                  <c:v>46</c:v>
                </c:pt>
                <c:pt idx="78">
                  <c:v>47</c:v>
                </c:pt>
                <c:pt idx="79">
                  <c:v>45</c:v>
                </c:pt>
                <c:pt idx="80">
                  <c:v>51</c:v>
                </c:pt>
                <c:pt idx="81">
                  <c:v>50</c:v>
                </c:pt>
                <c:pt idx="82">
                  <c:v>47</c:v>
                </c:pt>
                <c:pt idx="83">
                  <c:v>41</c:v>
                </c:pt>
                <c:pt idx="84">
                  <c:v>42</c:v>
                </c:pt>
                <c:pt idx="85">
                  <c:v>39</c:v>
                </c:pt>
                <c:pt idx="86">
                  <c:v>33</c:v>
                </c:pt>
                <c:pt idx="87">
                  <c:v>36</c:v>
                </c:pt>
                <c:pt idx="88">
                  <c:v>29</c:v>
                </c:pt>
                <c:pt idx="89">
                  <c:v>28</c:v>
                </c:pt>
                <c:pt idx="90">
                  <c:v>38</c:v>
                </c:pt>
                <c:pt idx="91">
                  <c:v>32</c:v>
                </c:pt>
                <c:pt idx="92">
                  <c:v>33</c:v>
                </c:pt>
                <c:pt idx="93">
                  <c:v>44</c:v>
                </c:pt>
                <c:pt idx="94">
                  <c:v>37</c:v>
                </c:pt>
                <c:pt idx="95">
                  <c:v>41</c:v>
                </c:pt>
                <c:pt idx="96">
                  <c:v>44</c:v>
                </c:pt>
                <c:pt idx="97">
                  <c:v>36</c:v>
                </c:pt>
                <c:pt idx="98">
                  <c:v>46</c:v>
                </c:pt>
                <c:pt idx="99">
                  <c:v>33</c:v>
                </c:pt>
                <c:pt idx="100">
                  <c:v>36</c:v>
                </c:pt>
                <c:pt idx="101">
                  <c:v>48</c:v>
                </c:pt>
                <c:pt idx="102">
                  <c:v>66</c:v>
                </c:pt>
                <c:pt idx="103">
                  <c:v>68</c:v>
                </c:pt>
                <c:pt idx="104">
                  <c:v>63</c:v>
                </c:pt>
                <c:pt idx="105">
                  <c:v>74</c:v>
                </c:pt>
                <c:pt idx="106">
                  <c:v>69</c:v>
                </c:pt>
                <c:pt idx="107">
                  <c:v>64</c:v>
                </c:pt>
                <c:pt idx="108">
                  <c:v>52</c:v>
                </c:pt>
                <c:pt idx="109">
                  <c:v>53</c:v>
                </c:pt>
                <c:pt idx="110">
                  <c:v>66</c:v>
                </c:pt>
                <c:pt idx="111">
                  <c:v>73</c:v>
                </c:pt>
                <c:pt idx="112">
                  <c:v>69</c:v>
                </c:pt>
                <c:pt idx="113">
                  <c:v>84</c:v>
                </c:pt>
                <c:pt idx="114">
                  <c:v>77</c:v>
                </c:pt>
                <c:pt idx="115">
                  <c:v>77</c:v>
                </c:pt>
                <c:pt idx="116">
                  <c:v>71</c:v>
                </c:pt>
                <c:pt idx="117">
                  <c:v>65</c:v>
                </c:pt>
                <c:pt idx="118">
                  <c:v>73</c:v>
                </c:pt>
                <c:pt idx="119">
                  <c:v>65</c:v>
                </c:pt>
                <c:pt idx="120">
                  <c:v>68</c:v>
                </c:pt>
                <c:pt idx="121">
                  <c:v>69</c:v>
                </c:pt>
                <c:pt idx="122">
                  <c:v>62</c:v>
                </c:pt>
                <c:pt idx="123">
                  <c:v>69</c:v>
                </c:pt>
                <c:pt idx="124">
                  <c:v>77</c:v>
                </c:pt>
                <c:pt idx="125">
                  <c:v>78</c:v>
                </c:pt>
                <c:pt idx="126">
                  <c:v>59</c:v>
                </c:pt>
                <c:pt idx="127">
                  <c:v>63</c:v>
                </c:pt>
                <c:pt idx="128">
                  <c:v>60</c:v>
                </c:pt>
                <c:pt idx="129">
                  <c:v>44</c:v>
                </c:pt>
                <c:pt idx="130">
                  <c:v>43</c:v>
                </c:pt>
                <c:pt idx="131">
                  <c:v>47</c:v>
                </c:pt>
                <c:pt idx="132">
                  <c:v>45</c:v>
                </c:pt>
                <c:pt idx="133">
                  <c:v>45</c:v>
                </c:pt>
                <c:pt idx="134">
                  <c:v>46</c:v>
                </c:pt>
                <c:pt idx="135">
                  <c:v>55</c:v>
                </c:pt>
                <c:pt idx="136">
                  <c:v>57</c:v>
                </c:pt>
                <c:pt idx="137">
                  <c:v>45</c:v>
                </c:pt>
                <c:pt idx="138">
                  <c:v>46</c:v>
                </c:pt>
                <c:pt idx="139">
                  <c:v>39</c:v>
                </c:pt>
                <c:pt idx="140">
                  <c:v>48</c:v>
                </c:pt>
                <c:pt idx="141">
                  <c:v>51</c:v>
                </c:pt>
                <c:pt idx="142">
                  <c:v>52</c:v>
                </c:pt>
                <c:pt idx="143">
                  <c:v>54</c:v>
                </c:pt>
                <c:pt idx="144">
                  <c:v>62</c:v>
                </c:pt>
                <c:pt idx="145">
                  <c:v>62</c:v>
                </c:pt>
                <c:pt idx="146">
                  <c:v>64</c:v>
                </c:pt>
                <c:pt idx="147">
                  <c:v>59</c:v>
                </c:pt>
                <c:pt idx="148">
                  <c:v>56</c:v>
                </c:pt>
                <c:pt idx="149">
                  <c:v>47</c:v>
                </c:pt>
                <c:pt idx="150">
                  <c:v>60</c:v>
                </c:pt>
                <c:pt idx="151">
                  <c:v>47</c:v>
                </c:pt>
                <c:pt idx="152">
                  <c:v>48</c:v>
                </c:pt>
                <c:pt idx="153">
                  <c:v>44</c:v>
                </c:pt>
                <c:pt idx="154">
                  <c:v>48</c:v>
                </c:pt>
                <c:pt idx="155">
                  <c:v>49</c:v>
                </c:pt>
                <c:pt idx="156">
                  <c:v>47</c:v>
                </c:pt>
                <c:pt idx="157">
                  <c:v>52</c:v>
                </c:pt>
                <c:pt idx="158">
                  <c:v>54</c:v>
                </c:pt>
                <c:pt idx="159">
                  <c:v>50</c:v>
                </c:pt>
                <c:pt idx="160">
                  <c:v>54</c:v>
                </c:pt>
                <c:pt idx="161">
                  <c:v>66</c:v>
                </c:pt>
                <c:pt idx="162">
                  <c:v>67</c:v>
                </c:pt>
                <c:pt idx="163">
                  <c:v>70</c:v>
                </c:pt>
                <c:pt idx="164">
                  <c:v>64</c:v>
                </c:pt>
                <c:pt idx="165">
                  <c:v>53</c:v>
                </c:pt>
                <c:pt idx="166">
                  <c:v>62</c:v>
                </c:pt>
                <c:pt idx="167">
                  <c:v>67</c:v>
                </c:pt>
                <c:pt idx="168">
                  <c:v>75</c:v>
                </c:pt>
                <c:pt idx="169">
                  <c:v>75</c:v>
                </c:pt>
                <c:pt idx="170">
                  <c:v>75</c:v>
                </c:pt>
                <c:pt idx="171">
                  <c:v>70</c:v>
                </c:pt>
                <c:pt idx="172">
                  <c:v>70</c:v>
                </c:pt>
                <c:pt idx="173">
                  <c:v>71</c:v>
                </c:pt>
                <c:pt idx="174">
                  <c:v>77</c:v>
                </c:pt>
                <c:pt idx="175">
                  <c:v>63</c:v>
                </c:pt>
                <c:pt idx="176">
                  <c:v>63</c:v>
                </c:pt>
                <c:pt idx="177">
                  <c:v>61</c:v>
                </c:pt>
                <c:pt idx="178">
                  <c:v>59</c:v>
                </c:pt>
                <c:pt idx="179">
                  <c:v>47</c:v>
                </c:pt>
                <c:pt idx="180">
                  <c:v>42</c:v>
                </c:pt>
                <c:pt idx="181">
                  <c:v>39</c:v>
                </c:pt>
                <c:pt idx="182">
                  <c:v>46</c:v>
                </c:pt>
                <c:pt idx="183">
                  <c:v>31</c:v>
                </c:pt>
                <c:pt idx="184">
                  <c:v>31</c:v>
                </c:pt>
                <c:pt idx="185">
                  <c:v>31</c:v>
                </c:pt>
                <c:pt idx="186">
                  <c:v>36</c:v>
                </c:pt>
                <c:pt idx="187">
                  <c:v>37</c:v>
                </c:pt>
                <c:pt idx="188">
                  <c:v>49</c:v>
                </c:pt>
                <c:pt idx="189">
                  <c:v>55</c:v>
                </c:pt>
                <c:pt idx="190">
                  <c:v>47</c:v>
                </c:pt>
                <c:pt idx="191">
                  <c:v>46</c:v>
                </c:pt>
                <c:pt idx="192">
                  <c:v>45</c:v>
                </c:pt>
                <c:pt idx="193">
                  <c:v>46</c:v>
                </c:pt>
                <c:pt idx="194">
                  <c:v>56</c:v>
                </c:pt>
                <c:pt idx="195">
                  <c:v>49</c:v>
                </c:pt>
                <c:pt idx="196">
                  <c:v>60</c:v>
                </c:pt>
              </c:numCache>
            </c:numRef>
          </c:val>
          <c:extLst>
            <c:ext xmlns:c16="http://schemas.microsoft.com/office/drawing/2014/chart" uri="{C3380CC4-5D6E-409C-BE32-E72D297353CC}">
              <c16:uniqueId val="{00000000-9290-DC49-9A9B-F275B7850E83}"/>
            </c:ext>
          </c:extLst>
        </c:ser>
        <c:dLbls>
          <c:showLegendKey val="0"/>
          <c:showVal val="0"/>
          <c:showCatName val="0"/>
          <c:showSerName val="0"/>
          <c:showPercent val="0"/>
          <c:showBubbleSize val="0"/>
        </c:dLbls>
        <c:axId val="193839808"/>
        <c:axId val="2029538431"/>
      </c:areaChart>
      <c:lineChart>
        <c:grouping val="standard"/>
        <c:varyColors val="0"/>
        <c:ser>
          <c:idx val="0"/>
          <c:order val="0"/>
          <c:tx>
            <c:strRef>
              <c:f>Tables!$B$1</c:f>
              <c:strCache>
                <c:ptCount val="1"/>
                <c:pt idx="0">
                  <c:v>City</c:v>
                </c:pt>
              </c:strCache>
            </c:strRef>
          </c:tx>
          <c:spPr>
            <a:ln w="28575" cap="rnd">
              <a:solidFill>
                <a:schemeClr val="accent1"/>
              </a:solidFill>
              <a:round/>
            </a:ln>
            <a:effectLst/>
          </c:spPr>
          <c:marker>
            <c:symbol val="none"/>
          </c:marker>
          <c:cat>
            <c:strRef>
              <c:f>Tables!$A$91:$A$287</c:f>
              <c:strCache>
                <c:ptCount val="197"/>
                <c:pt idx="0">
                  <c:v>1/8/21</c:v>
                </c:pt>
                <c:pt idx="1">
                  <c:v>1/13/21</c:v>
                </c:pt>
                <c:pt idx="2">
                  <c:v>1/15/21</c:v>
                </c:pt>
                <c:pt idx="3">
                  <c:v>1/21/21</c:v>
                </c:pt>
                <c:pt idx="4">
                  <c:v>1/22/21</c:v>
                </c:pt>
                <c:pt idx="5">
                  <c:v>1/27/21</c:v>
                </c:pt>
                <c:pt idx="6">
                  <c:v>1/29/21</c:v>
                </c:pt>
                <c:pt idx="7">
                  <c:v>2/3/21</c:v>
                </c:pt>
                <c:pt idx="8">
                  <c:v>2/5/21</c:v>
                </c:pt>
                <c:pt idx="9">
                  <c:v>2/12/21</c:v>
                </c:pt>
                <c:pt idx="10">
                  <c:v>2/19/21</c:v>
                </c:pt>
                <c:pt idx="11">
                  <c:v>2/24/21</c:v>
                </c:pt>
                <c:pt idx="12">
                  <c:v>2/26/21</c:v>
                </c:pt>
                <c:pt idx="13">
                  <c:v>3/5/21</c:v>
                </c:pt>
                <c:pt idx="14">
                  <c:v>3/10/21</c:v>
                </c:pt>
                <c:pt idx="15">
                  <c:v>3/12/21</c:v>
                </c:pt>
                <c:pt idx="16">
                  <c:v>3/17/21</c:v>
                </c:pt>
                <c:pt idx="17">
                  <c:v>3/19/21</c:v>
                </c:pt>
                <c:pt idx="18">
                  <c:v>3/24/21</c:v>
                </c:pt>
                <c:pt idx="19">
                  <c:v>3/26/21</c:v>
                </c:pt>
                <c:pt idx="20">
                  <c:v>3/31/21</c:v>
                </c:pt>
                <c:pt idx="21">
                  <c:v>4/2/21</c:v>
                </c:pt>
                <c:pt idx="22">
                  <c:v>4/8/21</c:v>
                </c:pt>
                <c:pt idx="23">
                  <c:v>4/9/21</c:v>
                </c:pt>
                <c:pt idx="24">
                  <c:v>4/16/21</c:v>
                </c:pt>
                <c:pt idx="25">
                  <c:v>4/21/21</c:v>
                </c:pt>
                <c:pt idx="26">
                  <c:v>4/23/21</c:v>
                </c:pt>
                <c:pt idx="27">
                  <c:v>4/27/21</c:v>
                </c:pt>
                <c:pt idx="28">
                  <c:v>4/30/21</c:v>
                </c:pt>
                <c:pt idx="29">
                  <c:v>5/6/21</c:v>
                </c:pt>
                <c:pt idx="30">
                  <c:v>5/7/21</c:v>
                </c:pt>
                <c:pt idx="31">
                  <c:v>5/12/21</c:v>
                </c:pt>
                <c:pt idx="32">
                  <c:v>5/14/21</c:v>
                </c:pt>
                <c:pt idx="33">
                  <c:v>5/19/21</c:v>
                </c:pt>
                <c:pt idx="34">
                  <c:v>5/21/21</c:v>
                </c:pt>
                <c:pt idx="35">
                  <c:v>5/28/21</c:v>
                </c:pt>
                <c:pt idx="36">
                  <c:v>6/4/21</c:v>
                </c:pt>
                <c:pt idx="37">
                  <c:v>6/11/21</c:v>
                </c:pt>
                <c:pt idx="38">
                  <c:v>6/16/21</c:v>
                </c:pt>
                <c:pt idx="39">
                  <c:v>6/18/21</c:v>
                </c:pt>
                <c:pt idx="40">
                  <c:v>6/23/21</c:v>
                </c:pt>
                <c:pt idx="41">
                  <c:v>6/25/21</c:v>
                </c:pt>
                <c:pt idx="42">
                  <c:v>6/30/21</c:v>
                </c:pt>
                <c:pt idx="43">
                  <c:v>7/2/21</c:v>
                </c:pt>
                <c:pt idx="44">
                  <c:v>7/7/21</c:v>
                </c:pt>
                <c:pt idx="45">
                  <c:v>7/9/21</c:v>
                </c:pt>
                <c:pt idx="46">
                  <c:v>7/14/21</c:v>
                </c:pt>
                <c:pt idx="47">
                  <c:v>7/16/21</c:v>
                </c:pt>
                <c:pt idx="48">
                  <c:v>7/19/21</c:v>
                </c:pt>
                <c:pt idx="49">
                  <c:v>7/21/21</c:v>
                </c:pt>
                <c:pt idx="50">
                  <c:v>7/23/21</c:v>
                </c:pt>
                <c:pt idx="51">
                  <c:v>8/9/21</c:v>
                </c:pt>
                <c:pt idx="52">
                  <c:v>8/16/21</c:v>
                </c:pt>
                <c:pt idx="53">
                  <c:v>8/18/21</c:v>
                </c:pt>
                <c:pt idx="54">
                  <c:v>8/20/21</c:v>
                </c:pt>
                <c:pt idx="55">
                  <c:v>8/23/21</c:v>
                </c:pt>
                <c:pt idx="56">
                  <c:v>8/27/21</c:v>
                </c:pt>
                <c:pt idx="57">
                  <c:v>8/30/21</c:v>
                </c:pt>
                <c:pt idx="58">
                  <c:v>9/3/21</c:v>
                </c:pt>
                <c:pt idx="59">
                  <c:v>9/10/21</c:v>
                </c:pt>
                <c:pt idx="60">
                  <c:v>9/13/21</c:v>
                </c:pt>
                <c:pt idx="61">
                  <c:v>9/17/21</c:v>
                </c:pt>
                <c:pt idx="62">
                  <c:v>9/20/21</c:v>
                </c:pt>
                <c:pt idx="63">
                  <c:v>9/24/21</c:v>
                </c:pt>
                <c:pt idx="64">
                  <c:v>10/1/21</c:v>
                </c:pt>
                <c:pt idx="65">
                  <c:v>10/8/21</c:v>
                </c:pt>
                <c:pt idx="66">
                  <c:v>10/13/21</c:v>
                </c:pt>
                <c:pt idx="67">
                  <c:v>10/15/21</c:v>
                </c:pt>
                <c:pt idx="68">
                  <c:v>10/22/21</c:v>
                </c:pt>
                <c:pt idx="69">
                  <c:v>10/29/21</c:v>
                </c:pt>
                <c:pt idx="70">
                  <c:v>11/8/21</c:v>
                </c:pt>
                <c:pt idx="71">
                  <c:v>11/12/21</c:v>
                </c:pt>
                <c:pt idx="72">
                  <c:v>11/18/21</c:v>
                </c:pt>
                <c:pt idx="73">
                  <c:v>12/3/21</c:v>
                </c:pt>
                <c:pt idx="74">
                  <c:v>12/17/21</c:v>
                </c:pt>
                <c:pt idx="75">
                  <c:v>1/7/22</c:v>
                </c:pt>
                <c:pt idx="76">
                  <c:v>1/20/22</c:v>
                </c:pt>
                <c:pt idx="77">
                  <c:v>1/28/22</c:v>
                </c:pt>
                <c:pt idx="78">
                  <c:v>2/4/22</c:v>
                </c:pt>
                <c:pt idx="79">
                  <c:v>2/11/22</c:v>
                </c:pt>
                <c:pt idx="80">
                  <c:v>2/15/22</c:v>
                </c:pt>
                <c:pt idx="81">
                  <c:v>2/18/22</c:v>
                </c:pt>
                <c:pt idx="82">
                  <c:v>2/25/22</c:v>
                </c:pt>
                <c:pt idx="83">
                  <c:v>3/4/22</c:v>
                </c:pt>
                <c:pt idx="84">
                  <c:v>3/11/22</c:v>
                </c:pt>
                <c:pt idx="85">
                  <c:v>3/18/22</c:v>
                </c:pt>
                <c:pt idx="86">
                  <c:v>3/26/22</c:v>
                </c:pt>
                <c:pt idx="87">
                  <c:v>4/1/22</c:v>
                </c:pt>
                <c:pt idx="88">
                  <c:v>4/8/22</c:v>
                </c:pt>
                <c:pt idx="89">
                  <c:v>4/15/22</c:v>
                </c:pt>
                <c:pt idx="90">
                  <c:v>4/22/22</c:v>
                </c:pt>
                <c:pt idx="91">
                  <c:v>4/29/22</c:v>
                </c:pt>
                <c:pt idx="92">
                  <c:v>5/6/22</c:v>
                </c:pt>
                <c:pt idx="93">
                  <c:v>5/13/22</c:v>
                </c:pt>
                <c:pt idx="94">
                  <c:v>5/27/22</c:v>
                </c:pt>
                <c:pt idx="95">
                  <c:v>6/3/22</c:v>
                </c:pt>
                <c:pt idx="96">
                  <c:v>6/10/22</c:v>
                </c:pt>
                <c:pt idx="97">
                  <c:v>6/17/22</c:v>
                </c:pt>
                <c:pt idx="98">
                  <c:v>6/24/22</c:v>
                </c:pt>
                <c:pt idx="99">
                  <c:v>7/1/22</c:v>
                </c:pt>
                <c:pt idx="100">
                  <c:v>7/8/22</c:v>
                </c:pt>
                <c:pt idx="101">
                  <c:v>7/15/22</c:v>
                </c:pt>
                <c:pt idx="102">
                  <c:v>7/22/22</c:v>
                </c:pt>
                <c:pt idx="103">
                  <c:v>7/29/22</c:v>
                </c:pt>
                <c:pt idx="104">
                  <c:v>8/5/22</c:v>
                </c:pt>
                <c:pt idx="105">
                  <c:v>8/12/22</c:v>
                </c:pt>
                <c:pt idx="106">
                  <c:v>8/19/22</c:v>
                </c:pt>
                <c:pt idx="107">
                  <c:v>8/26/22</c:v>
                </c:pt>
                <c:pt idx="108">
                  <c:v>9/9/2022</c:v>
                </c:pt>
                <c:pt idx="109">
                  <c:v>9/16/22</c:v>
                </c:pt>
                <c:pt idx="110">
                  <c:v>9/23/22</c:v>
                </c:pt>
                <c:pt idx="111">
                  <c:v>9/30/22</c:v>
                </c:pt>
                <c:pt idx="112">
                  <c:v>10/14/22</c:v>
                </c:pt>
                <c:pt idx="113">
                  <c:v>10/21/22</c:v>
                </c:pt>
                <c:pt idx="114">
                  <c:v>10/28/22</c:v>
                </c:pt>
                <c:pt idx="115">
                  <c:v>11/4/2022</c:v>
                </c:pt>
                <c:pt idx="116">
                  <c:v>11/11/22</c:v>
                </c:pt>
                <c:pt idx="117">
                  <c:v>11/18/22</c:v>
                </c:pt>
                <c:pt idx="118">
                  <c:v>11/26/22</c:v>
                </c:pt>
                <c:pt idx="119">
                  <c:v>12/2/22</c:v>
                </c:pt>
                <c:pt idx="120">
                  <c:v>12/9/22</c:v>
                </c:pt>
                <c:pt idx="121">
                  <c:v>12/16/22</c:v>
                </c:pt>
                <c:pt idx="122">
                  <c:v>12/23/22</c:v>
                </c:pt>
                <c:pt idx="123">
                  <c:v>12/30/22</c:v>
                </c:pt>
                <c:pt idx="124">
                  <c:v>1/6/23</c:v>
                </c:pt>
                <c:pt idx="125">
                  <c:v>1/13/23</c:v>
                </c:pt>
                <c:pt idx="126">
                  <c:v>1/20/23</c:v>
                </c:pt>
                <c:pt idx="127">
                  <c:v>1/27/23</c:v>
                </c:pt>
                <c:pt idx="128">
                  <c:v>2/3/23</c:v>
                </c:pt>
                <c:pt idx="129">
                  <c:v>2/10/23</c:v>
                </c:pt>
                <c:pt idx="130">
                  <c:v>2/24/23</c:v>
                </c:pt>
                <c:pt idx="131">
                  <c:v>3/3/23</c:v>
                </c:pt>
                <c:pt idx="132">
                  <c:v>3/10/23</c:v>
                </c:pt>
                <c:pt idx="133">
                  <c:v>3/17/23</c:v>
                </c:pt>
                <c:pt idx="134">
                  <c:v>3/24/23</c:v>
                </c:pt>
                <c:pt idx="135">
                  <c:v>3/31/23</c:v>
                </c:pt>
                <c:pt idx="136">
                  <c:v>4/7/23</c:v>
                </c:pt>
                <c:pt idx="137">
                  <c:v>4/15/23</c:v>
                </c:pt>
                <c:pt idx="138">
                  <c:v>4/21/23</c:v>
                </c:pt>
                <c:pt idx="139">
                  <c:v>4/28/23</c:v>
                </c:pt>
                <c:pt idx="140">
                  <c:v>5/5/23</c:v>
                </c:pt>
                <c:pt idx="141">
                  <c:v>5/12/23</c:v>
                </c:pt>
                <c:pt idx="142">
                  <c:v>5/19/23</c:v>
                </c:pt>
                <c:pt idx="143">
                  <c:v>5/26/23</c:v>
                </c:pt>
                <c:pt idx="144">
                  <c:v>6/2/23</c:v>
                </c:pt>
                <c:pt idx="145">
                  <c:v>6/9/23</c:v>
                </c:pt>
                <c:pt idx="146">
                  <c:v>6/17/23</c:v>
                </c:pt>
                <c:pt idx="147">
                  <c:v>6/23/23</c:v>
                </c:pt>
                <c:pt idx="148">
                  <c:v>6/30/23</c:v>
                </c:pt>
                <c:pt idx="149">
                  <c:v>7/7/23</c:v>
                </c:pt>
                <c:pt idx="150">
                  <c:v>7/15/23</c:v>
                </c:pt>
                <c:pt idx="151">
                  <c:v>7/21/23</c:v>
                </c:pt>
                <c:pt idx="152">
                  <c:v>7/28/23</c:v>
                </c:pt>
                <c:pt idx="153">
                  <c:v>8/4/23</c:v>
                </c:pt>
                <c:pt idx="154">
                  <c:v>8/11/23</c:v>
                </c:pt>
                <c:pt idx="155">
                  <c:v>8/25/23</c:v>
                </c:pt>
                <c:pt idx="156">
                  <c:v>9/1/23</c:v>
                </c:pt>
                <c:pt idx="157">
                  <c:v>9/8/23</c:v>
                </c:pt>
                <c:pt idx="158">
                  <c:v>9/15/23</c:v>
                </c:pt>
                <c:pt idx="159">
                  <c:v>9/22/23</c:v>
                </c:pt>
                <c:pt idx="160">
                  <c:v>9/29/23</c:v>
                </c:pt>
                <c:pt idx="161">
                  <c:v>10/6/23</c:v>
                </c:pt>
                <c:pt idx="162">
                  <c:v>10/13/23</c:v>
                </c:pt>
                <c:pt idx="163">
                  <c:v>10/20/23</c:v>
                </c:pt>
                <c:pt idx="164">
                  <c:v>10/27/23</c:v>
                </c:pt>
                <c:pt idx="165">
                  <c:v>11/3/23</c:v>
                </c:pt>
                <c:pt idx="166">
                  <c:v>11/10/23</c:v>
                </c:pt>
                <c:pt idx="167">
                  <c:v>11/17/23</c:v>
                </c:pt>
                <c:pt idx="168">
                  <c:v>12/1/23</c:v>
                </c:pt>
                <c:pt idx="169">
                  <c:v>12/8/23</c:v>
                </c:pt>
                <c:pt idx="170">
                  <c:v>12/15/23</c:v>
                </c:pt>
                <c:pt idx="171">
                  <c:v>12/22/23</c:v>
                </c:pt>
                <c:pt idx="172">
                  <c:v>12/28/23</c:v>
                </c:pt>
                <c:pt idx="173">
                  <c:v>1/5/24</c:v>
                </c:pt>
                <c:pt idx="174">
                  <c:v>1/12/24</c:v>
                </c:pt>
                <c:pt idx="175">
                  <c:v>1/19/24</c:v>
                </c:pt>
                <c:pt idx="176">
                  <c:v>1/26/24</c:v>
                </c:pt>
                <c:pt idx="177">
                  <c:v>2/2/2024</c:v>
                </c:pt>
                <c:pt idx="178">
                  <c:v>2/9/2024</c:v>
                </c:pt>
                <c:pt idx="179">
                  <c:v>2/16/24</c:v>
                </c:pt>
                <c:pt idx="180">
                  <c:v>2/23/24</c:v>
                </c:pt>
                <c:pt idx="181">
                  <c:v>3/1/24</c:v>
                </c:pt>
                <c:pt idx="182">
                  <c:v>3/8/24</c:v>
                </c:pt>
                <c:pt idx="183">
                  <c:v>3/22/24</c:v>
                </c:pt>
                <c:pt idx="184">
                  <c:v>3/29/24</c:v>
                </c:pt>
                <c:pt idx="185">
                  <c:v>4/5/24</c:v>
                </c:pt>
                <c:pt idx="186">
                  <c:v>4/12/24</c:v>
                </c:pt>
                <c:pt idx="187">
                  <c:v>4/19/24</c:v>
                </c:pt>
                <c:pt idx="188">
                  <c:v>4/26/24</c:v>
                </c:pt>
                <c:pt idx="189">
                  <c:v>5/3/24</c:v>
                </c:pt>
                <c:pt idx="190">
                  <c:v>5/10/24</c:v>
                </c:pt>
                <c:pt idx="191">
                  <c:v>5/17/24</c:v>
                </c:pt>
                <c:pt idx="192">
                  <c:v>5/24/24</c:v>
                </c:pt>
                <c:pt idx="193">
                  <c:v>5/31/24</c:v>
                </c:pt>
                <c:pt idx="194">
                  <c:v>6/7/24</c:v>
                </c:pt>
                <c:pt idx="195">
                  <c:v>6/14/24</c:v>
                </c:pt>
                <c:pt idx="196">
                  <c:v>6/21/24</c:v>
                </c:pt>
              </c:strCache>
            </c:strRef>
          </c:cat>
          <c:val>
            <c:numRef>
              <c:f>Tables!$B$91:$B$287</c:f>
              <c:numCache>
                <c:formatCode>General</c:formatCode>
                <c:ptCount val="197"/>
                <c:pt idx="0">
                  <c:v>1</c:v>
                </c:pt>
                <c:pt idx="1">
                  <c:v>2</c:v>
                </c:pt>
                <c:pt idx="2">
                  <c:v>8</c:v>
                </c:pt>
                <c:pt idx="3">
                  <c:v>6</c:v>
                </c:pt>
                <c:pt idx="4">
                  <c:v>8</c:v>
                </c:pt>
                <c:pt idx="5">
                  <c:v>3</c:v>
                </c:pt>
                <c:pt idx="6">
                  <c:v>5</c:v>
                </c:pt>
                <c:pt idx="7">
                  <c:v>4</c:v>
                </c:pt>
                <c:pt idx="8">
                  <c:v>7</c:v>
                </c:pt>
                <c:pt idx="9">
                  <c:v>5</c:v>
                </c:pt>
                <c:pt idx="10">
                  <c:v>6</c:v>
                </c:pt>
                <c:pt idx="11">
                  <c:v>15</c:v>
                </c:pt>
                <c:pt idx="12">
                  <c:v>13</c:v>
                </c:pt>
                <c:pt idx="13">
                  <c:v>6</c:v>
                </c:pt>
                <c:pt idx="14">
                  <c:v>0</c:v>
                </c:pt>
                <c:pt idx="15">
                  <c:v>5</c:v>
                </c:pt>
                <c:pt idx="16">
                  <c:v>4</c:v>
                </c:pt>
                <c:pt idx="17">
                  <c:v>7</c:v>
                </c:pt>
                <c:pt idx="18">
                  <c:v>0</c:v>
                </c:pt>
                <c:pt idx="19">
                  <c:v>3</c:v>
                </c:pt>
                <c:pt idx="20">
                  <c:v>3</c:v>
                </c:pt>
                <c:pt idx="21">
                  <c:v>4</c:v>
                </c:pt>
                <c:pt idx="22">
                  <c:v>6</c:v>
                </c:pt>
                <c:pt idx="23">
                  <c:v>5</c:v>
                </c:pt>
                <c:pt idx="24">
                  <c:v>1</c:v>
                </c:pt>
                <c:pt idx="25">
                  <c:v>7</c:v>
                </c:pt>
                <c:pt idx="26">
                  <c:v>10</c:v>
                </c:pt>
                <c:pt idx="27">
                  <c:v>6</c:v>
                </c:pt>
                <c:pt idx="28">
                  <c:v>10</c:v>
                </c:pt>
                <c:pt idx="29">
                  <c:v>7</c:v>
                </c:pt>
                <c:pt idx="30">
                  <c:v>9</c:v>
                </c:pt>
                <c:pt idx="31">
                  <c:v>13</c:v>
                </c:pt>
                <c:pt idx="32">
                  <c:v>7</c:v>
                </c:pt>
                <c:pt idx="33">
                  <c:v>5</c:v>
                </c:pt>
                <c:pt idx="34">
                  <c:v>2</c:v>
                </c:pt>
                <c:pt idx="35">
                  <c:v>1</c:v>
                </c:pt>
                <c:pt idx="36">
                  <c:v>9</c:v>
                </c:pt>
                <c:pt idx="37">
                  <c:v>16</c:v>
                </c:pt>
                <c:pt idx="38">
                  <c:v>3</c:v>
                </c:pt>
                <c:pt idx="39">
                  <c:v>3</c:v>
                </c:pt>
                <c:pt idx="40">
                  <c:v>7</c:v>
                </c:pt>
                <c:pt idx="41">
                  <c:v>7</c:v>
                </c:pt>
                <c:pt idx="42">
                  <c:v>16</c:v>
                </c:pt>
                <c:pt idx="43">
                  <c:v>17</c:v>
                </c:pt>
                <c:pt idx="44">
                  <c:v>4</c:v>
                </c:pt>
                <c:pt idx="45">
                  <c:v>5</c:v>
                </c:pt>
                <c:pt idx="46">
                  <c:v>8</c:v>
                </c:pt>
                <c:pt idx="47">
                  <c:v>8</c:v>
                </c:pt>
                <c:pt idx="48">
                  <c:v>8</c:v>
                </c:pt>
                <c:pt idx="49">
                  <c:v>5</c:v>
                </c:pt>
                <c:pt idx="50">
                  <c:v>7</c:v>
                </c:pt>
                <c:pt idx="51">
                  <c:v>4</c:v>
                </c:pt>
                <c:pt idx="52">
                  <c:v>7</c:v>
                </c:pt>
                <c:pt idx="53">
                  <c:v>2</c:v>
                </c:pt>
                <c:pt idx="54">
                  <c:v>3</c:v>
                </c:pt>
                <c:pt idx="55">
                  <c:v>5</c:v>
                </c:pt>
                <c:pt idx="56">
                  <c:v>10</c:v>
                </c:pt>
                <c:pt idx="57">
                  <c:v>8</c:v>
                </c:pt>
                <c:pt idx="58">
                  <c:v>8</c:v>
                </c:pt>
                <c:pt idx="59">
                  <c:v>12</c:v>
                </c:pt>
                <c:pt idx="60">
                  <c:v>13</c:v>
                </c:pt>
                <c:pt idx="61">
                  <c:v>11</c:v>
                </c:pt>
                <c:pt idx="62">
                  <c:v>11</c:v>
                </c:pt>
                <c:pt idx="63">
                  <c:v>1</c:v>
                </c:pt>
                <c:pt idx="64">
                  <c:v>2</c:v>
                </c:pt>
                <c:pt idx="65">
                  <c:v>20</c:v>
                </c:pt>
                <c:pt idx="66">
                  <c:v>7</c:v>
                </c:pt>
                <c:pt idx="67">
                  <c:v>9</c:v>
                </c:pt>
                <c:pt idx="68">
                  <c:v>11</c:v>
                </c:pt>
                <c:pt idx="69">
                  <c:v>14</c:v>
                </c:pt>
                <c:pt idx="70">
                  <c:v>8</c:v>
                </c:pt>
                <c:pt idx="71">
                  <c:v>6</c:v>
                </c:pt>
                <c:pt idx="72">
                  <c:v>12</c:v>
                </c:pt>
                <c:pt idx="73">
                  <c:v>18</c:v>
                </c:pt>
                <c:pt idx="74">
                  <c:v>8</c:v>
                </c:pt>
                <c:pt idx="75">
                  <c:v>14</c:v>
                </c:pt>
                <c:pt idx="76">
                  <c:v>20</c:v>
                </c:pt>
                <c:pt idx="77">
                  <c:v>5</c:v>
                </c:pt>
                <c:pt idx="78">
                  <c:v>5</c:v>
                </c:pt>
                <c:pt idx="79">
                  <c:v>4</c:v>
                </c:pt>
                <c:pt idx="80">
                  <c:v>13</c:v>
                </c:pt>
                <c:pt idx="81">
                  <c:v>15</c:v>
                </c:pt>
                <c:pt idx="82">
                  <c:v>13</c:v>
                </c:pt>
                <c:pt idx="83">
                  <c:v>10</c:v>
                </c:pt>
                <c:pt idx="84">
                  <c:v>10</c:v>
                </c:pt>
                <c:pt idx="85">
                  <c:v>7</c:v>
                </c:pt>
                <c:pt idx="86">
                  <c:v>11</c:v>
                </c:pt>
                <c:pt idx="87">
                  <c:v>14</c:v>
                </c:pt>
                <c:pt idx="88">
                  <c:v>7</c:v>
                </c:pt>
                <c:pt idx="89">
                  <c:v>8</c:v>
                </c:pt>
                <c:pt idx="90">
                  <c:v>14</c:v>
                </c:pt>
                <c:pt idx="91">
                  <c:v>7</c:v>
                </c:pt>
                <c:pt idx="92">
                  <c:v>8</c:v>
                </c:pt>
                <c:pt idx="93">
                  <c:v>7</c:v>
                </c:pt>
                <c:pt idx="94">
                  <c:v>10</c:v>
                </c:pt>
                <c:pt idx="95">
                  <c:v>11</c:v>
                </c:pt>
                <c:pt idx="96">
                  <c:v>15</c:v>
                </c:pt>
                <c:pt idx="97">
                  <c:v>9</c:v>
                </c:pt>
                <c:pt idx="98">
                  <c:v>18</c:v>
                </c:pt>
                <c:pt idx="99">
                  <c:v>3</c:v>
                </c:pt>
                <c:pt idx="100">
                  <c:v>6</c:v>
                </c:pt>
                <c:pt idx="101">
                  <c:v>19</c:v>
                </c:pt>
                <c:pt idx="102">
                  <c:v>39</c:v>
                </c:pt>
                <c:pt idx="103">
                  <c:v>37</c:v>
                </c:pt>
                <c:pt idx="104">
                  <c:v>30</c:v>
                </c:pt>
                <c:pt idx="105">
                  <c:v>34</c:v>
                </c:pt>
                <c:pt idx="106">
                  <c:v>28</c:v>
                </c:pt>
                <c:pt idx="107">
                  <c:v>20</c:v>
                </c:pt>
                <c:pt idx="108">
                  <c:v>12</c:v>
                </c:pt>
                <c:pt idx="109">
                  <c:v>18</c:v>
                </c:pt>
                <c:pt idx="110">
                  <c:v>28</c:v>
                </c:pt>
                <c:pt idx="111">
                  <c:v>37</c:v>
                </c:pt>
                <c:pt idx="112">
                  <c:v>33</c:v>
                </c:pt>
                <c:pt idx="113">
                  <c:v>42</c:v>
                </c:pt>
                <c:pt idx="114">
                  <c:v>38</c:v>
                </c:pt>
                <c:pt idx="115">
                  <c:v>37</c:v>
                </c:pt>
                <c:pt idx="116">
                  <c:v>35</c:v>
                </c:pt>
                <c:pt idx="117">
                  <c:v>28</c:v>
                </c:pt>
                <c:pt idx="118">
                  <c:v>35</c:v>
                </c:pt>
                <c:pt idx="119">
                  <c:v>30</c:v>
                </c:pt>
                <c:pt idx="120">
                  <c:v>32</c:v>
                </c:pt>
                <c:pt idx="121">
                  <c:v>37</c:v>
                </c:pt>
                <c:pt idx="122">
                  <c:v>31</c:v>
                </c:pt>
                <c:pt idx="123">
                  <c:v>34</c:v>
                </c:pt>
                <c:pt idx="124">
                  <c:v>40</c:v>
                </c:pt>
                <c:pt idx="125">
                  <c:v>43</c:v>
                </c:pt>
                <c:pt idx="126">
                  <c:v>27</c:v>
                </c:pt>
                <c:pt idx="127">
                  <c:v>31</c:v>
                </c:pt>
                <c:pt idx="128">
                  <c:v>30</c:v>
                </c:pt>
                <c:pt idx="129">
                  <c:v>14</c:v>
                </c:pt>
                <c:pt idx="130">
                  <c:v>17</c:v>
                </c:pt>
                <c:pt idx="131">
                  <c:v>21</c:v>
                </c:pt>
                <c:pt idx="132">
                  <c:v>19</c:v>
                </c:pt>
                <c:pt idx="133">
                  <c:v>19</c:v>
                </c:pt>
                <c:pt idx="134">
                  <c:v>18</c:v>
                </c:pt>
                <c:pt idx="135">
                  <c:v>30</c:v>
                </c:pt>
                <c:pt idx="136">
                  <c:v>30</c:v>
                </c:pt>
                <c:pt idx="137">
                  <c:v>18</c:v>
                </c:pt>
                <c:pt idx="138">
                  <c:v>19</c:v>
                </c:pt>
                <c:pt idx="139">
                  <c:v>14</c:v>
                </c:pt>
                <c:pt idx="140">
                  <c:v>21</c:v>
                </c:pt>
                <c:pt idx="141">
                  <c:v>24</c:v>
                </c:pt>
                <c:pt idx="142">
                  <c:v>25</c:v>
                </c:pt>
                <c:pt idx="143">
                  <c:v>27</c:v>
                </c:pt>
                <c:pt idx="144">
                  <c:v>32</c:v>
                </c:pt>
                <c:pt idx="145">
                  <c:v>32</c:v>
                </c:pt>
                <c:pt idx="146">
                  <c:v>34</c:v>
                </c:pt>
                <c:pt idx="147">
                  <c:v>30</c:v>
                </c:pt>
                <c:pt idx="148">
                  <c:v>28</c:v>
                </c:pt>
                <c:pt idx="149">
                  <c:v>20</c:v>
                </c:pt>
                <c:pt idx="150">
                  <c:v>33</c:v>
                </c:pt>
                <c:pt idx="151">
                  <c:v>19</c:v>
                </c:pt>
                <c:pt idx="152">
                  <c:v>23</c:v>
                </c:pt>
                <c:pt idx="153">
                  <c:v>17</c:v>
                </c:pt>
                <c:pt idx="154">
                  <c:v>21</c:v>
                </c:pt>
                <c:pt idx="155">
                  <c:v>25</c:v>
                </c:pt>
                <c:pt idx="156">
                  <c:v>26</c:v>
                </c:pt>
                <c:pt idx="157">
                  <c:v>31</c:v>
                </c:pt>
                <c:pt idx="158">
                  <c:v>31</c:v>
                </c:pt>
                <c:pt idx="159">
                  <c:v>25</c:v>
                </c:pt>
                <c:pt idx="160">
                  <c:v>31</c:v>
                </c:pt>
                <c:pt idx="161">
                  <c:v>41</c:v>
                </c:pt>
                <c:pt idx="162">
                  <c:v>42</c:v>
                </c:pt>
                <c:pt idx="163">
                  <c:v>39</c:v>
                </c:pt>
                <c:pt idx="164">
                  <c:v>33</c:v>
                </c:pt>
                <c:pt idx="165">
                  <c:v>22</c:v>
                </c:pt>
                <c:pt idx="166">
                  <c:v>28</c:v>
                </c:pt>
                <c:pt idx="167">
                  <c:v>28</c:v>
                </c:pt>
                <c:pt idx="168">
                  <c:v>36</c:v>
                </c:pt>
                <c:pt idx="169">
                  <c:v>36</c:v>
                </c:pt>
                <c:pt idx="170">
                  <c:v>37</c:v>
                </c:pt>
                <c:pt idx="171">
                  <c:v>30</c:v>
                </c:pt>
                <c:pt idx="172">
                  <c:v>30</c:v>
                </c:pt>
                <c:pt idx="173">
                  <c:v>30</c:v>
                </c:pt>
                <c:pt idx="174">
                  <c:v>37</c:v>
                </c:pt>
                <c:pt idx="175">
                  <c:v>24</c:v>
                </c:pt>
                <c:pt idx="176">
                  <c:v>24</c:v>
                </c:pt>
                <c:pt idx="177">
                  <c:v>24</c:v>
                </c:pt>
                <c:pt idx="178">
                  <c:v>24</c:v>
                </c:pt>
                <c:pt idx="179">
                  <c:v>10</c:v>
                </c:pt>
                <c:pt idx="180">
                  <c:v>5</c:v>
                </c:pt>
                <c:pt idx="181">
                  <c:v>6</c:v>
                </c:pt>
                <c:pt idx="182">
                  <c:v>13</c:v>
                </c:pt>
                <c:pt idx="183">
                  <c:v>4</c:v>
                </c:pt>
                <c:pt idx="184">
                  <c:v>6</c:v>
                </c:pt>
                <c:pt idx="185">
                  <c:v>7</c:v>
                </c:pt>
                <c:pt idx="186">
                  <c:v>6</c:v>
                </c:pt>
                <c:pt idx="187">
                  <c:v>6</c:v>
                </c:pt>
                <c:pt idx="188">
                  <c:v>18</c:v>
                </c:pt>
                <c:pt idx="189">
                  <c:v>19</c:v>
                </c:pt>
                <c:pt idx="190">
                  <c:v>13</c:v>
                </c:pt>
                <c:pt idx="191">
                  <c:v>8</c:v>
                </c:pt>
                <c:pt idx="192">
                  <c:v>4</c:v>
                </c:pt>
                <c:pt idx="193">
                  <c:v>4</c:v>
                </c:pt>
                <c:pt idx="194">
                  <c:v>16</c:v>
                </c:pt>
                <c:pt idx="195">
                  <c:v>5</c:v>
                </c:pt>
                <c:pt idx="196">
                  <c:v>14</c:v>
                </c:pt>
              </c:numCache>
            </c:numRef>
          </c:val>
          <c:smooth val="0"/>
          <c:extLst>
            <c:ext xmlns:c16="http://schemas.microsoft.com/office/drawing/2014/chart" uri="{C3380CC4-5D6E-409C-BE32-E72D297353CC}">
              <c16:uniqueId val="{00000001-9290-DC49-9A9B-F275B7850E83}"/>
            </c:ext>
          </c:extLst>
        </c:ser>
        <c:ser>
          <c:idx val="1"/>
          <c:order val="1"/>
          <c:tx>
            <c:strRef>
              <c:f>Tables!$C$1</c:f>
              <c:strCache>
                <c:ptCount val="1"/>
                <c:pt idx="0">
                  <c:v>Private</c:v>
                </c:pt>
              </c:strCache>
            </c:strRef>
          </c:tx>
          <c:spPr>
            <a:ln w="28575" cap="rnd">
              <a:solidFill>
                <a:schemeClr val="accent2"/>
              </a:solidFill>
              <a:round/>
            </a:ln>
            <a:effectLst/>
          </c:spPr>
          <c:marker>
            <c:symbol val="none"/>
          </c:marker>
          <c:cat>
            <c:strRef>
              <c:f>Tables!$A$91:$A$287</c:f>
              <c:strCache>
                <c:ptCount val="197"/>
                <c:pt idx="0">
                  <c:v>1/8/21</c:v>
                </c:pt>
                <c:pt idx="1">
                  <c:v>1/13/21</c:v>
                </c:pt>
                <c:pt idx="2">
                  <c:v>1/15/21</c:v>
                </c:pt>
                <c:pt idx="3">
                  <c:v>1/21/21</c:v>
                </c:pt>
                <c:pt idx="4">
                  <c:v>1/22/21</c:v>
                </c:pt>
                <c:pt idx="5">
                  <c:v>1/27/21</c:v>
                </c:pt>
                <c:pt idx="6">
                  <c:v>1/29/21</c:v>
                </c:pt>
                <c:pt idx="7">
                  <c:v>2/3/21</c:v>
                </c:pt>
                <c:pt idx="8">
                  <c:v>2/5/21</c:v>
                </c:pt>
                <c:pt idx="9">
                  <c:v>2/12/21</c:v>
                </c:pt>
                <c:pt idx="10">
                  <c:v>2/19/21</c:v>
                </c:pt>
                <c:pt idx="11">
                  <c:v>2/24/21</c:v>
                </c:pt>
                <c:pt idx="12">
                  <c:v>2/26/21</c:v>
                </c:pt>
                <c:pt idx="13">
                  <c:v>3/5/21</c:v>
                </c:pt>
                <c:pt idx="14">
                  <c:v>3/10/21</c:v>
                </c:pt>
                <c:pt idx="15">
                  <c:v>3/12/21</c:v>
                </c:pt>
                <c:pt idx="16">
                  <c:v>3/17/21</c:v>
                </c:pt>
                <c:pt idx="17">
                  <c:v>3/19/21</c:v>
                </c:pt>
                <c:pt idx="18">
                  <c:v>3/24/21</c:v>
                </c:pt>
                <c:pt idx="19">
                  <c:v>3/26/21</c:v>
                </c:pt>
                <c:pt idx="20">
                  <c:v>3/31/21</c:v>
                </c:pt>
                <c:pt idx="21">
                  <c:v>4/2/21</c:v>
                </c:pt>
                <c:pt idx="22">
                  <c:v>4/8/21</c:v>
                </c:pt>
                <c:pt idx="23">
                  <c:v>4/9/21</c:v>
                </c:pt>
                <c:pt idx="24">
                  <c:v>4/16/21</c:v>
                </c:pt>
                <c:pt idx="25">
                  <c:v>4/21/21</c:v>
                </c:pt>
                <c:pt idx="26">
                  <c:v>4/23/21</c:v>
                </c:pt>
                <c:pt idx="27">
                  <c:v>4/27/21</c:v>
                </c:pt>
                <c:pt idx="28">
                  <c:v>4/30/21</c:v>
                </c:pt>
                <c:pt idx="29">
                  <c:v>5/6/21</c:v>
                </c:pt>
                <c:pt idx="30">
                  <c:v>5/7/21</c:v>
                </c:pt>
                <c:pt idx="31">
                  <c:v>5/12/21</c:v>
                </c:pt>
                <c:pt idx="32">
                  <c:v>5/14/21</c:v>
                </c:pt>
                <c:pt idx="33">
                  <c:v>5/19/21</c:v>
                </c:pt>
                <c:pt idx="34">
                  <c:v>5/21/21</c:v>
                </c:pt>
                <c:pt idx="35">
                  <c:v>5/28/21</c:v>
                </c:pt>
                <c:pt idx="36">
                  <c:v>6/4/21</c:v>
                </c:pt>
                <c:pt idx="37">
                  <c:v>6/11/21</c:v>
                </c:pt>
                <c:pt idx="38">
                  <c:v>6/16/21</c:v>
                </c:pt>
                <c:pt idx="39">
                  <c:v>6/18/21</c:v>
                </c:pt>
                <c:pt idx="40">
                  <c:v>6/23/21</c:v>
                </c:pt>
                <c:pt idx="41">
                  <c:v>6/25/21</c:v>
                </c:pt>
                <c:pt idx="42">
                  <c:v>6/30/21</c:v>
                </c:pt>
                <c:pt idx="43">
                  <c:v>7/2/21</c:v>
                </c:pt>
                <c:pt idx="44">
                  <c:v>7/7/21</c:v>
                </c:pt>
                <c:pt idx="45">
                  <c:v>7/9/21</c:v>
                </c:pt>
                <c:pt idx="46">
                  <c:v>7/14/21</c:v>
                </c:pt>
                <c:pt idx="47">
                  <c:v>7/16/21</c:v>
                </c:pt>
                <c:pt idx="48">
                  <c:v>7/19/21</c:v>
                </c:pt>
                <c:pt idx="49">
                  <c:v>7/21/21</c:v>
                </c:pt>
                <c:pt idx="50">
                  <c:v>7/23/21</c:v>
                </c:pt>
                <c:pt idx="51">
                  <c:v>8/9/21</c:v>
                </c:pt>
                <c:pt idx="52">
                  <c:v>8/16/21</c:v>
                </c:pt>
                <c:pt idx="53">
                  <c:v>8/18/21</c:v>
                </c:pt>
                <c:pt idx="54">
                  <c:v>8/20/21</c:v>
                </c:pt>
                <c:pt idx="55">
                  <c:v>8/23/21</c:v>
                </c:pt>
                <c:pt idx="56">
                  <c:v>8/27/21</c:v>
                </c:pt>
                <c:pt idx="57">
                  <c:v>8/30/21</c:v>
                </c:pt>
                <c:pt idx="58">
                  <c:v>9/3/21</c:v>
                </c:pt>
                <c:pt idx="59">
                  <c:v>9/10/21</c:v>
                </c:pt>
                <c:pt idx="60">
                  <c:v>9/13/21</c:v>
                </c:pt>
                <c:pt idx="61">
                  <c:v>9/17/21</c:v>
                </c:pt>
                <c:pt idx="62">
                  <c:v>9/20/21</c:v>
                </c:pt>
                <c:pt idx="63">
                  <c:v>9/24/21</c:v>
                </c:pt>
                <c:pt idx="64">
                  <c:v>10/1/21</c:v>
                </c:pt>
                <c:pt idx="65">
                  <c:v>10/8/21</c:v>
                </c:pt>
                <c:pt idx="66">
                  <c:v>10/13/21</c:v>
                </c:pt>
                <c:pt idx="67">
                  <c:v>10/15/21</c:v>
                </c:pt>
                <c:pt idx="68">
                  <c:v>10/22/21</c:v>
                </c:pt>
                <c:pt idx="69">
                  <c:v>10/29/21</c:v>
                </c:pt>
                <c:pt idx="70">
                  <c:v>11/8/21</c:v>
                </c:pt>
                <c:pt idx="71">
                  <c:v>11/12/21</c:v>
                </c:pt>
                <c:pt idx="72">
                  <c:v>11/18/21</c:v>
                </c:pt>
                <c:pt idx="73">
                  <c:v>12/3/21</c:v>
                </c:pt>
                <c:pt idx="74">
                  <c:v>12/17/21</c:v>
                </c:pt>
                <c:pt idx="75">
                  <c:v>1/7/22</c:v>
                </c:pt>
                <c:pt idx="76">
                  <c:v>1/20/22</c:v>
                </c:pt>
                <c:pt idx="77">
                  <c:v>1/28/22</c:v>
                </c:pt>
                <c:pt idx="78">
                  <c:v>2/4/22</c:v>
                </c:pt>
                <c:pt idx="79">
                  <c:v>2/11/22</c:v>
                </c:pt>
                <c:pt idx="80">
                  <c:v>2/15/22</c:v>
                </c:pt>
                <c:pt idx="81">
                  <c:v>2/18/22</c:v>
                </c:pt>
                <c:pt idx="82">
                  <c:v>2/25/22</c:v>
                </c:pt>
                <c:pt idx="83">
                  <c:v>3/4/22</c:v>
                </c:pt>
                <c:pt idx="84">
                  <c:v>3/11/22</c:v>
                </c:pt>
                <c:pt idx="85">
                  <c:v>3/18/22</c:v>
                </c:pt>
                <c:pt idx="86">
                  <c:v>3/26/22</c:v>
                </c:pt>
                <c:pt idx="87">
                  <c:v>4/1/22</c:v>
                </c:pt>
                <c:pt idx="88">
                  <c:v>4/8/22</c:v>
                </c:pt>
                <c:pt idx="89">
                  <c:v>4/15/22</c:v>
                </c:pt>
                <c:pt idx="90">
                  <c:v>4/22/22</c:v>
                </c:pt>
                <c:pt idx="91">
                  <c:v>4/29/22</c:v>
                </c:pt>
                <c:pt idx="92">
                  <c:v>5/6/22</c:v>
                </c:pt>
                <c:pt idx="93">
                  <c:v>5/13/22</c:v>
                </c:pt>
                <c:pt idx="94">
                  <c:v>5/27/22</c:v>
                </c:pt>
                <c:pt idx="95">
                  <c:v>6/3/22</c:v>
                </c:pt>
                <c:pt idx="96">
                  <c:v>6/10/22</c:v>
                </c:pt>
                <c:pt idx="97">
                  <c:v>6/17/22</c:v>
                </c:pt>
                <c:pt idx="98">
                  <c:v>6/24/22</c:v>
                </c:pt>
                <c:pt idx="99">
                  <c:v>7/1/22</c:v>
                </c:pt>
                <c:pt idx="100">
                  <c:v>7/8/22</c:v>
                </c:pt>
                <c:pt idx="101">
                  <c:v>7/15/22</c:v>
                </c:pt>
                <c:pt idx="102">
                  <c:v>7/22/22</c:v>
                </c:pt>
                <c:pt idx="103">
                  <c:v>7/29/22</c:v>
                </c:pt>
                <c:pt idx="104">
                  <c:v>8/5/22</c:v>
                </c:pt>
                <c:pt idx="105">
                  <c:v>8/12/22</c:v>
                </c:pt>
                <c:pt idx="106">
                  <c:v>8/19/22</c:v>
                </c:pt>
                <c:pt idx="107">
                  <c:v>8/26/22</c:v>
                </c:pt>
                <c:pt idx="108">
                  <c:v>9/9/2022</c:v>
                </c:pt>
                <c:pt idx="109">
                  <c:v>9/16/22</c:v>
                </c:pt>
                <c:pt idx="110">
                  <c:v>9/23/22</c:v>
                </c:pt>
                <c:pt idx="111">
                  <c:v>9/30/22</c:v>
                </c:pt>
                <c:pt idx="112">
                  <c:v>10/14/22</c:v>
                </c:pt>
                <c:pt idx="113">
                  <c:v>10/21/22</c:v>
                </c:pt>
                <c:pt idx="114">
                  <c:v>10/28/22</c:v>
                </c:pt>
                <c:pt idx="115">
                  <c:v>11/4/2022</c:v>
                </c:pt>
                <c:pt idx="116">
                  <c:v>11/11/22</c:v>
                </c:pt>
                <c:pt idx="117">
                  <c:v>11/18/22</c:v>
                </c:pt>
                <c:pt idx="118">
                  <c:v>11/26/22</c:v>
                </c:pt>
                <c:pt idx="119">
                  <c:v>12/2/22</c:v>
                </c:pt>
                <c:pt idx="120">
                  <c:v>12/9/22</c:v>
                </c:pt>
                <c:pt idx="121">
                  <c:v>12/16/22</c:v>
                </c:pt>
                <c:pt idx="122">
                  <c:v>12/23/22</c:v>
                </c:pt>
                <c:pt idx="123">
                  <c:v>12/30/22</c:v>
                </c:pt>
                <c:pt idx="124">
                  <c:v>1/6/23</c:v>
                </c:pt>
                <c:pt idx="125">
                  <c:v>1/13/23</c:v>
                </c:pt>
                <c:pt idx="126">
                  <c:v>1/20/23</c:v>
                </c:pt>
                <c:pt idx="127">
                  <c:v>1/27/23</c:v>
                </c:pt>
                <c:pt idx="128">
                  <c:v>2/3/23</c:v>
                </c:pt>
                <c:pt idx="129">
                  <c:v>2/10/23</c:v>
                </c:pt>
                <c:pt idx="130">
                  <c:v>2/24/23</c:v>
                </c:pt>
                <c:pt idx="131">
                  <c:v>3/3/23</c:v>
                </c:pt>
                <c:pt idx="132">
                  <c:v>3/10/23</c:v>
                </c:pt>
                <c:pt idx="133">
                  <c:v>3/17/23</c:v>
                </c:pt>
                <c:pt idx="134">
                  <c:v>3/24/23</c:v>
                </c:pt>
                <c:pt idx="135">
                  <c:v>3/31/23</c:v>
                </c:pt>
                <c:pt idx="136">
                  <c:v>4/7/23</c:v>
                </c:pt>
                <c:pt idx="137">
                  <c:v>4/15/23</c:v>
                </c:pt>
                <c:pt idx="138">
                  <c:v>4/21/23</c:v>
                </c:pt>
                <c:pt idx="139">
                  <c:v>4/28/23</c:v>
                </c:pt>
                <c:pt idx="140">
                  <c:v>5/5/23</c:v>
                </c:pt>
                <c:pt idx="141">
                  <c:v>5/12/23</c:v>
                </c:pt>
                <c:pt idx="142">
                  <c:v>5/19/23</c:v>
                </c:pt>
                <c:pt idx="143">
                  <c:v>5/26/23</c:v>
                </c:pt>
                <c:pt idx="144">
                  <c:v>6/2/23</c:v>
                </c:pt>
                <c:pt idx="145">
                  <c:v>6/9/23</c:v>
                </c:pt>
                <c:pt idx="146">
                  <c:v>6/17/23</c:v>
                </c:pt>
                <c:pt idx="147">
                  <c:v>6/23/23</c:v>
                </c:pt>
                <c:pt idx="148">
                  <c:v>6/30/23</c:v>
                </c:pt>
                <c:pt idx="149">
                  <c:v>7/7/23</c:v>
                </c:pt>
                <c:pt idx="150">
                  <c:v>7/15/23</c:v>
                </c:pt>
                <c:pt idx="151">
                  <c:v>7/21/23</c:v>
                </c:pt>
                <c:pt idx="152">
                  <c:v>7/28/23</c:v>
                </c:pt>
                <c:pt idx="153">
                  <c:v>8/4/23</c:v>
                </c:pt>
                <c:pt idx="154">
                  <c:v>8/11/23</c:v>
                </c:pt>
                <c:pt idx="155">
                  <c:v>8/25/23</c:v>
                </c:pt>
                <c:pt idx="156">
                  <c:v>9/1/23</c:v>
                </c:pt>
                <c:pt idx="157">
                  <c:v>9/8/23</c:v>
                </c:pt>
                <c:pt idx="158">
                  <c:v>9/15/23</c:v>
                </c:pt>
                <c:pt idx="159">
                  <c:v>9/22/23</c:v>
                </c:pt>
                <c:pt idx="160">
                  <c:v>9/29/23</c:v>
                </c:pt>
                <c:pt idx="161">
                  <c:v>10/6/23</c:v>
                </c:pt>
                <c:pt idx="162">
                  <c:v>10/13/23</c:v>
                </c:pt>
                <c:pt idx="163">
                  <c:v>10/20/23</c:v>
                </c:pt>
                <c:pt idx="164">
                  <c:v>10/27/23</c:v>
                </c:pt>
                <c:pt idx="165">
                  <c:v>11/3/23</c:v>
                </c:pt>
                <c:pt idx="166">
                  <c:v>11/10/23</c:v>
                </c:pt>
                <c:pt idx="167">
                  <c:v>11/17/23</c:v>
                </c:pt>
                <c:pt idx="168">
                  <c:v>12/1/23</c:v>
                </c:pt>
                <c:pt idx="169">
                  <c:v>12/8/23</c:v>
                </c:pt>
                <c:pt idx="170">
                  <c:v>12/15/23</c:v>
                </c:pt>
                <c:pt idx="171">
                  <c:v>12/22/23</c:v>
                </c:pt>
                <c:pt idx="172">
                  <c:v>12/28/23</c:v>
                </c:pt>
                <c:pt idx="173">
                  <c:v>1/5/24</c:v>
                </c:pt>
                <c:pt idx="174">
                  <c:v>1/12/24</c:v>
                </c:pt>
                <c:pt idx="175">
                  <c:v>1/19/24</c:v>
                </c:pt>
                <c:pt idx="176">
                  <c:v>1/26/24</c:v>
                </c:pt>
                <c:pt idx="177">
                  <c:v>2/2/2024</c:v>
                </c:pt>
                <c:pt idx="178">
                  <c:v>2/9/2024</c:v>
                </c:pt>
                <c:pt idx="179">
                  <c:v>2/16/24</c:v>
                </c:pt>
                <c:pt idx="180">
                  <c:v>2/23/24</c:v>
                </c:pt>
                <c:pt idx="181">
                  <c:v>3/1/24</c:v>
                </c:pt>
                <c:pt idx="182">
                  <c:v>3/8/24</c:v>
                </c:pt>
                <c:pt idx="183">
                  <c:v>3/22/24</c:v>
                </c:pt>
                <c:pt idx="184">
                  <c:v>3/29/24</c:v>
                </c:pt>
                <c:pt idx="185">
                  <c:v>4/5/24</c:v>
                </c:pt>
                <c:pt idx="186">
                  <c:v>4/12/24</c:v>
                </c:pt>
                <c:pt idx="187">
                  <c:v>4/19/24</c:v>
                </c:pt>
                <c:pt idx="188">
                  <c:v>4/26/24</c:v>
                </c:pt>
                <c:pt idx="189">
                  <c:v>5/3/24</c:v>
                </c:pt>
                <c:pt idx="190">
                  <c:v>5/10/24</c:v>
                </c:pt>
                <c:pt idx="191">
                  <c:v>5/17/24</c:v>
                </c:pt>
                <c:pt idx="192">
                  <c:v>5/24/24</c:v>
                </c:pt>
                <c:pt idx="193">
                  <c:v>5/31/24</c:v>
                </c:pt>
                <c:pt idx="194">
                  <c:v>6/7/24</c:v>
                </c:pt>
                <c:pt idx="195">
                  <c:v>6/14/24</c:v>
                </c:pt>
                <c:pt idx="196">
                  <c:v>6/21/24</c:v>
                </c:pt>
              </c:strCache>
            </c:strRef>
          </c:cat>
          <c:val>
            <c:numRef>
              <c:f>Tables!$C$91:$C$287</c:f>
              <c:numCache>
                <c:formatCode>General</c:formatCode>
                <c:ptCount val="197"/>
                <c:pt idx="0">
                  <c:v>5</c:v>
                </c:pt>
                <c:pt idx="1">
                  <c:v>4</c:v>
                </c:pt>
                <c:pt idx="2">
                  <c:v>3</c:v>
                </c:pt>
                <c:pt idx="3">
                  <c:v>5</c:v>
                </c:pt>
                <c:pt idx="4">
                  <c:v>6</c:v>
                </c:pt>
                <c:pt idx="5">
                  <c:v>6</c:v>
                </c:pt>
                <c:pt idx="6">
                  <c:v>5</c:v>
                </c:pt>
                <c:pt idx="7">
                  <c:v>5</c:v>
                </c:pt>
                <c:pt idx="8">
                  <c:v>5</c:v>
                </c:pt>
                <c:pt idx="9">
                  <c:v>5</c:v>
                </c:pt>
                <c:pt idx="10">
                  <c:v>5</c:v>
                </c:pt>
                <c:pt idx="11">
                  <c:v>9</c:v>
                </c:pt>
                <c:pt idx="12">
                  <c:v>9</c:v>
                </c:pt>
                <c:pt idx="13">
                  <c:v>11</c:v>
                </c:pt>
                <c:pt idx="14">
                  <c:v>11</c:v>
                </c:pt>
                <c:pt idx="15">
                  <c:v>11</c:v>
                </c:pt>
                <c:pt idx="16">
                  <c:v>10</c:v>
                </c:pt>
                <c:pt idx="17">
                  <c:v>8</c:v>
                </c:pt>
                <c:pt idx="18">
                  <c:v>8</c:v>
                </c:pt>
                <c:pt idx="19">
                  <c:v>8</c:v>
                </c:pt>
                <c:pt idx="20">
                  <c:v>8</c:v>
                </c:pt>
                <c:pt idx="21">
                  <c:v>8</c:v>
                </c:pt>
                <c:pt idx="22">
                  <c:v>8</c:v>
                </c:pt>
                <c:pt idx="23">
                  <c:v>9</c:v>
                </c:pt>
                <c:pt idx="24">
                  <c:v>9</c:v>
                </c:pt>
                <c:pt idx="25">
                  <c:v>9</c:v>
                </c:pt>
                <c:pt idx="26">
                  <c:v>9</c:v>
                </c:pt>
                <c:pt idx="27">
                  <c:v>10</c:v>
                </c:pt>
                <c:pt idx="28">
                  <c:v>7</c:v>
                </c:pt>
                <c:pt idx="29">
                  <c:v>6</c:v>
                </c:pt>
                <c:pt idx="30">
                  <c:v>5</c:v>
                </c:pt>
                <c:pt idx="31">
                  <c:v>5</c:v>
                </c:pt>
                <c:pt idx="32">
                  <c:v>5</c:v>
                </c:pt>
                <c:pt idx="33">
                  <c:v>7</c:v>
                </c:pt>
                <c:pt idx="34">
                  <c:v>8</c:v>
                </c:pt>
                <c:pt idx="35">
                  <c:v>8</c:v>
                </c:pt>
                <c:pt idx="36">
                  <c:v>7</c:v>
                </c:pt>
                <c:pt idx="37">
                  <c:v>7</c:v>
                </c:pt>
                <c:pt idx="38">
                  <c:v>7</c:v>
                </c:pt>
                <c:pt idx="39">
                  <c:v>7</c:v>
                </c:pt>
                <c:pt idx="40">
                  <c:v>7</c:v>
                </c:pt>
                <c:pt idx="41">
                  <c:v>7</c:v>
                </c:pt>
                <c:pt idx="42">
                  <c:v>8</c:v>
                </c:pt>
                <c:pt idx="43">
                  <c:v>8</c:v>
                </c:pt>
                <c:pt idx="44">
                  <c:v>10</c:v>
                </c:pt>
                <c:pt idx="45">
                  <c:v>11</c:v>
                </c:pt>
                <c:pt idx="46">
                  <c:v>11</c:v>
                </c:pt>
                <c:pt idx="47">
                  <c:v>14</c:v>
                </c:pt>
                <c:pt idx="48">
                  <c:v>14</c:v>
                </c:pt>
                <c:pt idx="49">
                  <c:v>15</c:v>
                </c:pt>
                <c:pt idx="50">
                  <c:v>14</c:v>
                </c:pt>
                <c:pt idx="51">
                  <c:v>14</c:v>
                </c:pt>
                <c:pt idx="52">
                  <c:v>15</c:v>
                </c:pt>
                <c:pt idx="53">
                  <c:v>15</c:v>
                </c:pt>
                <c:pt idx="54">
                  <c:v>14</c:v>
                </c:pt>
                <c:pt idx="55">
                  <c:v>14</c:v>
                </c:pt>
                <c:pt idx="56">
                  <c:v>14</c:v>
                </c:pt>
                <c:pt idx="57">
                  <c:v>14</c:v>
                </c:pt>
                <c:pt idx="58">
                  <c:v>14</c:v>
                </c:pt>
                <c:pt idx="59">
                  <c:v>15</c:v>
                </c:pt>
                <c:pt idx="60">
                  <c:v>13</c:v>
                </c:pt>
                <c:pt idx="61">
                  <c:v>10</c:v>
                </c:pt>
                <c:pt idx="62">
                  <c:v>10</c:v>
                </c:pt>
                <c:pt idx="63">
                  <c:v>12</c:v>
                </c:pt>
                <c:pt idx="64">
                  <c:v>12</c:v>
                </c:pt>
                <c:pt idx="65">
                  <c:v>16</c:v>
                </c:pt>
                <c:pt idx="66">
                  <c:v>19</c:v>
                </c:pt>
                <c:pt idx="67">
                  <c:v>19</c:v>
                </c:pt>
                <c:pt idx="68">
                  <c:v>19</c:v>
                </c:pt>
                <c:pt idx="69">
                  <c:v>20</c:v>
                </c:pt>
                <c:pt idx="70">
                  <c:v>20</c:v>
                </c:pt>
                <c:pt idx="71">
                  <c:v>24</c:v>
                </c:pt>
                <c:pt idx="72">
                  <c:v>23</c:v>
                </c:pt>
                <c:pt idx="73">
                  <c:v>28</c:v>
                </c:pt>
                <c:pt idx="74">
                  <c:v>29</c:v>
                </c:pt>
                <c:pt idx="75">
                  <c:v>25</c:v>
                </c:pt>
                <c:pt idx="76">
                  <c:v>24</c:v>
                </c:pt>
                <c:pt idx="77">
                  <c:v>27</c:v>
                </c:pt>
                <c:pt idx="78">
                  <c:v>27</c:v>
                </c:pt>
                <c:pt idx="79">
                  <c:v>28</c:v>
                </c:pt>
                <c:pt idx="80">
                  <c:v>29</c:v>
                </c:pt>
                <c:pt idx="81">
                  <c:v>26</c:v>
                </c:pt>
                <c:pt idx="82">
                  <c:v>24</c:v>
                </c:pt>
                <c:pt idx="83">
                  <c:v>21</c:v>
                </c:pt>
                <c:pt idx="84">
                  <c:v>21</c:v>
                </c:pt>
                <c:pt idx="85">
                  <c:v>21</c:v>
                </c:pt>
                <c:pt idx="86">
                  <c:v>15</c:v>
                </c:pt>
                <c:pt idx="87">
                  <c:v>13</c:v>
                </c:pt>
                <c:pt idx="88">
                  <c:v>13</c:v>
                </c:pt>
                <c:pt idx="89">
                  <c:v>11</c:v>
                </c:pt>
                <c:pt idx="90">
                  <c:v>12</c:v>
                </c:pt>
                <c:pt idx="91">
                  <c:v>12</c:v>
                </c:pt>
                <c:pt idx="92">
                  <c:v>12</c:v>
                </c:pt>
                <c:pt idx="93">
                  <c:v>18</c:v>
                </c:pt>
                <c:pt idx="94">
                  <c:v>14</c:v>
                </c:pt>
                <c:pt idx="95">
                  <c:v>19</c:v>
                </c:pt>
                <c:pt idx="96">
                  <c:v>16</c:v>
                </c:pt>
                <c:pt idx="97">
                  <c:v>16</c:v>
                </c:pt>
                <c:pt idx="98">
                  <c:v>17</c:v>
                </c:pt>
                <c:pt idx="99">
                  <c:v>18</c:v>
                </c:pt>
                <c:pt idx="100">
                  <c:v>20</c:v>
                </c:pt>
                <c:pt idx="101">
                  <c:v>16</c:v>
                </c:pt>
                <c:pt idx="102">
                  <c:v>14</c:v>
                </c:pt>
                <c:pt idx="103">
                  <c:v>17</c:v>
                </c:pt>
                <c:pt idx="104">
                  <c:v>18</c:v>
                </c:pt>
                <c:pt idx="105">
                  <c:v>23</c:v>
                </c:pt>
                <c:pt idx="106">
                  <c:v>23</c:v>
                </c:pt>
                <c:pt idx="107">
                  <c:v>22</c:v>
                </c:pt>
                <c:pt idx="108">
                  <c:v>23</c:v>
                </c:pt>
                <c:pt idx="109">
                  <c:v>22</c:v>
                </c:pt>
                <c:pt idx="110">
                  <c:v>22</c:v>
                </c:pt>
                <c:pt idx="111">
                  <c:v>22</c:v>
                </c:pt>
                <c:pt idx="112">
                  <c:v>23</c:v>
                </c:pt>
                <c:pt idx="113">
                  <c:v>26</c:v>
                </c:pt>
                <c:pt idx="114">
                  <c:v>24</c:v>
                </c:pt>
                <c:pt idx="115">
                  <c:v>23</c:v>
                </c:pt>
                <c:pt idx="116">
                  <c:v>19</c:v>
                </c:pt>
                <c:pt idx="117">
                  <c:v>20</c:v>
                </c:pt>
                <c:pt idx="118">
                  <c:v>20</c:v>
                </c:pt>
                <c:pt idx="119">
                  <c:v>19</c:v>
                </c:pt>
                <c:pt idx="120">
                  <c:v>20</c:v>
                </c:pt>
                <c:pt idx="121">
                  <c:v>17</c:v>
                </c:pt>
                <c:pt idx="122">
                  <c:v>16</c:v>
                </c:pt>
                <c:pt idx="123">
                  <c:v>18</c:v>
                </c:pt>
                <c:pt idx="124">
                  <c:v>20</c:v>
                </c:pt>
                <c:pt idx="125">
                  <c:v>19</c:v>
                </c:pt>
                <c:pt idx="126">
                  <c:v>18</c:v>
                </c:pt>
                <c:pt idx="127">
                  <c:v>18</c:v>
                </c:pt>
                <c:pt idx="128">
                  <c:v>18</c:v>
                </c:pt>
                <c:pt idx="129">
                  <c:v>19</c:v>
                </c:pt>
                <c:pt idx="130">
                  <c:v>12</c:v>
                </c:pt>
                <c:pt idx="131">
                  <c:v>15</c:v>
                </c:pt>
                <c:pt idx="132">
                  <c:v>17</c:v>
                </c:pt>
                <c:pt idx="133">
                  <c:v>17</c:v>
                </c:pt>
                <c:pt idx="134">
                  <c:v>18</c:v>
                </c:pt>
                <c:pt idx="135">
                  <c:v>16</c:v>
                </c:pt>
                <c:pt idx="136">
                  <c:v>17</c:v>
                </c:pt>
                <c:pt idx="137">
                  <c:v>17</c:v>
                </c:pt>
                <c:pt idx="138">
                  <c:v>17</c:v>
                </c:pt>
                <c:pt idx="139">
                  <c:v>14</c:v>
                </c:pt>
                <c:pt idx="140">
                  <c:v>16</c:v>
                </c:pt>
                <c:pt idx="141">
                  <c:v>15</c:v>
                </c:pt>
                <c:pt idx="142">
                  <c:v>16</c:v>
                </c:pt>
                <c:pt idx="143">
                  <c:v>15</c:v>
                </c:pt>
                <c:pt idx="144">
                  <c:v>17</c:v>
                </c:pt>
                <c:pt idx="145">
                  <c:v>17</c:v>
                </c:pt>
                <c:pt idx="146">
                  <c:v>17</c:v>
                </c:pt>
                <c:pt idx="147">
                  <c:v>17</c:v>
                </c:pt>
                <c:pt idx="148">
                  <c:v>16</c:v>
                </c:pt>
                <c:pt idx="149">
                  <c:v>12</c:v>
                </c:pt>
                <c:pt idx="150">
                  <c:v>11</c:v>
                </c:pt>
                <c:pt idx="151">
                  <c:v>10</c:v>
                </c:pt>
                <c:pt idx="152">
                  <c:v>9</c:v>
                </c:pt>
                <c:pt idx="153">
                  <c:v>9</c:v>
                </c:pt>
                <c:pt idx="154">
                  <c:v>9</c:v>
                </c:pt>
                <c:pt idx="155">
                  <c:v>12</c:v>
                </c:pt>
                <c:pt idx="156">
                  <c:v>11</c:v>
                </c:pt>
                <c:pt idx="157">
                  <c:v>12</c:v>
                </c:pt>
                <c:pt idx="158">
                  <c:v>9</c:v>
                </c:pt>
                <c:pt idx="159">
                  <c:v>9</c:v>
                </c:pt>
                <c:pt idx="160">
                  <c:v>9</c:v>
                </c:pt>
                <c:pt idx="161">
                  <c:v>9</c:v>
                </c:pt>
                <c:pt idx="162">
                  <c:v>9</c:v>
                </c:pt>
                <c:pt idx="163">
                  <c:v>10</c:v>
                </c:pt>
                <c:pt idx="164">
                  <c:v>10</c:v>
                </c:pt>
                <c:pt idx="165">
                  <c:v>10</c:v>
                </c:pt>
                <c:pt idx="166">
                  <c:v>10</c:v>
                </c:pt>
                <c:pt idx="167">
                  <c:v>14</c:v>
                </c:pt>
                <c:pt idx="168">
                  <c:v>13</c:v>
                </c:pt>
                <c:pt idx="169">
                  <c:v>13</c:v>
                </c:pt>
                <c:pt idx="170">
                  <c:v>12</c:v>
                </c:pt>
                <c:pt idx="171">
                  <c:v>13</c:v>
                </c:pt>
                <c:pt idx="172">
                  <c:v>13</c:v>
                </c:pt>
                <c:pt idx="173">
                  <c:v>15</c:v>
                </c:pt>
                <c:pt idx="174">
                  <c:v>15</c:v>
                </c:pt>
                <c:pt idx="175">
                  <c:v>16</c:v>
                </c:pt>
                <c:pt idx="176">
                  <c:v>17</c:v>
                </c:pt>
                <c:pt idx="177">
                  <c:v>16</c:v>
                </c:pt>
                <c:pt idx="178">
                  <c:v>17</c:v>
                </c:pt>
                <c:pt idx="179">
                  <c:v>17</c:v>
                </c:pt>
                <c:pt idx="180">
                  <c:v>17</c:v>
                </c:pt>
                <c:pt idx="181">
                  <c:v>12</c:v>
                </c:pt>
                <c:pt idx="182">
                  <c:v>11</c:v>
                </c:pt>
                <c:pt idx="183">
                  <c:v>10</c:v>
                </c:pt>
                <c:pt idx="184">
                  <c:v>9</c:v>
                </c:pt>
                <c:pt idx="185">
                  <c:v>9</c:v>
                </c:pt>
                <c:pt idx="186">
                  <c:v>14</c:v>
                </c:pt>
                <c:pt idx="187">
                  <c:v>15</c:v>
                </c:pt>
                <c:pt idx="188">
                  <c:v>14</c:v>
                </c:pt>
                <c:pt idx="189">
                  <c:v>14</c:v>
                </c:pt>
                <c:pt idx="190">
                  <c:v>11</c:v>
                </c:pt>
                <c:pt idx="191">
                  <c:v>14</c:v>
                </c:pt>
                <c:pt idx="192">
                  <c:v>14</c:v>
                </c:pt>
                <c:pt idx="193">
                  <c:v>14</c:v>
                </c:pt>
                <c:pt idx="194">
                  <c:v>16</c:v>
                </c:pt>
                <c:pt idx="195">
                  <c:v>15</c:v>
                </c:pt>
                <c:pt idx="196">
                  <c:v>17</c:v>
                </c:pt>
              </c:numCache>
            </c:numRef>
          </c:val>
          <c:smooth val="0"/>
          <c:extLst>
            <c:ext xmlns:c16="http://schemas.microsoft.com/office/drawing/2014/chart" uri="{C3380CC4-5D6E-409C-BE32-E72D297353CC}">
              <c16:uniqueId val="{00000002-9290-DC49-9A9B-F275B7850E83}"/>
            </c:ext>
          </c:extLst>
        </c:ser>
        <c:ser>
          <c:idx val="2"/>
          <c:order val="2"/>
          <c:tx>
            <c:strRef>
              <c:f>Tables!$D$1</c:f>
              <c:strCache>
                <c:ptCount val="1"/>
                <c:pt idx="0">
                  <c:v>Other Agency</c:v>
                </c:pt>
              </c:strCache>
            </c:strRef>
          </c:tx>
          <c:spPr>
            <a:ln w="28575" cap="rnd">
              <a:solidFill>
                <a:srgbClr val="FFC000"/>
              </a:solidFill>
              <a:round/>
            </a:ln>
            <a:effectLst/>
          </c:spPr>
          <c:marker>
            <c:symbol val="none"/>
          </c:marker>
          <c:cat>
            <c:strRef>
              <c:f>Tables!$A$91:$A$287</c:f>
              <c:strCache>
                <c:ptCount val="197"/>
                <c:pt idx="0">
                  <c:v>1/8/21</c:v>
                </c:pt>
                <c:pt idx="1">
                  <c:v>1/13/21</c:v>
                </c:pt>
                <c:pt idx="2">
                  <c:v>1/15/21</c:v>
                </c:pt>
                <c:pt idx="3">
                  <c:v>1/21/21</c:v>
                </c:pt>
                <c:pt idx="4">
                  <c:v>1/22/21</c:v>
                </c:pt>
                <c:pt idx="5">
                  <c:v>1/27/21</c:v>
                </c:pt>
                <c:pt idx="6">
                  <c:v>1/29/21</c:v>
                </c:pt>
                <c:pt idx="7">
                  <c:v>2/3/21</c:v>
                </c:pt>
                <c:pt idx="8">
                  <c:v>2/5/21</c:v>
                </c:pt>
                <c:pt idx="9">
                  <c:v>2/12/21</c:v>
                </c:pt>
                <c:pt idx="10">
                  <c:v>2/19/21</c:v>
                </c:pt>
                <c:pt idx="11">
                  <c:v>2/24/21</c:v>
                </c:pt>
                <c:pt idx="12">
                  <c:v>2/26/21</c:v>
                </c:pt>
                <c:pt idx="13">
                  <c:v>3/5/21</c:v>
                </c:pt>
                <c:pt idx="14">
                  <c:v>3/10/21</c:v>
                </c:pt>
                <c:pt idx="15">
                  <c:v>3/12/21</c:v>
                </c:pt>
                <c:pt idx="16">
                  <c:v>3/17/21</c:v>
                </c:pt>
                <c:pt idx="17">
                  <c:v>3/19/21</c:v>
                </c:pt>
                <c:pt idx="18">
                  <c:v>3/24/21</c:v>
                </c:pt>
                <c:pt idx="19">
                  <c:v>3/26/21</c:v>
                </c:pt>
                <c:pt idx="20">
                  <c:v>3/31/21</c:v>
                </c:pt>
                <c:pt idx="21">
                  <c:v>4/2/21</c:v>
                </c:pt>
                <c:pt idx="22">
                  <c:v>4/8/21</c:v>
                </c:pt>
                <c:pt idx="23">
                  <c:v>4/9/21</c:v>
                </c:pt>
                <c:pt idx="24">
                  <c:v>4/16/21</c:v>
                </c:pt>
                <c:pt idx="25">
                  <c:v>4/21/21</c:v>
                </c:pt>
                <c:pt idx="26">
                  <c:v>4/23/21</c:v>
                </c:pt>
                <c:pt idx="27">
                  <c:v>4/27/21</c:v>
                </c:pt>
                <c:pt idx="28">
                  <c:v>4/30/21</c:v>
                </c:pt>
                <c:pt idx="29">
                  <c:v>5/6/21</c:v>
                </c:pt>
                <c:pt idx="30">
                  <c:v>5/7/21</c:v>
                </c:pt>
                <c:pt idx="31">
                  <c:v>5/12/21</c:v>
                </c:pt>
                <c:pt idx="32">
                  <c:v>5/14/21</c:v>
                </c:pt>
                <c:pt idx="33">
                  <c:v>5/19/21</c:v>
                </c:pt>
                <c:pt idx="34">
                  <c:v>5/21/21</c:v>
                </c:pt>
                <c:pt idx="35">
                  <c:v>5/28/21</c:v>
                </c:pt>
                <c:pt idx="36">
                  <c:v>6/4/21</c:v>
                </c:pt>
                <c:pt idx="37">
                  <c:v>6/11/21</c:v>
                </c:pt>
                <c:pt idx="38">
                  <c:v>6/16/21</c:v>
                </c:pt>
                <c:pt idx="39">
                  <c:v>6/18/21</c:v>
                </c:pt>
                <c:pt idx="40">
                  <c:v>6/23/21</c:v>
                </c:pt>
                <c:pt idx="41">
                  <c:v>6/25/21</c:v>
                </c:pt>
                <c:pt idx="42">
                  <c:v>6/30/21</c:v>
                </c:pt>
                <c:pt idx="43">
                  <c:v>7/2/21</c:v>
                </c:pt>
                <c:pt idx="44">
                  <c:v>7/7/21</c:v>
                </c:pt>
                <c:pt idx="45">
                  <c:v>7/9/21</c:v>
                </c:pt>
                <c:pt idx="46">
                  <c:v>7/14/21</c:v>
                </c:pt>
                <c:pt idx="47">
                  <c:v>7/16/21</c:v>
                </c:pt>
                <c:pt idx="48">
                  <c:v>7/19/21</c:v>
                </c:pt>
                <c:pt idx="49">
                  <c:v>7/21/21</c:v>
                </c:pt>
                <c:pt idx="50">
                  <c:v>7/23/21</c:v>
                </c:pt>
                <c:pt idx="51">
                  <c:v>8/9/21</c:v>
                </c:pt>
                <c:pt idx="52">
                  <c:v>8/16/21</c:v>
                </c:pt>
                <c:pt idx="53">
                  <c:v>8/18/21</c:v>
                </c:pt>
                <c:pt idx="54">
                  <c:v>8/20/21</c:v>
                </c:pt>
                <c:pt idx="55">
                  <c:v>8/23/21</c:v>
                </c:pt>
                <c:pt idx="56">
                  <c:v>8/27/21</c:v>
                </c:pt>
                <c:pt idx="57">
                  <c:v>8/30/21</c:v>
                </c:pt>
                <c:pt idx="58">
                  <c:v>9/3/21</c:v>
                </c:pt>
                <c:pt idx="59">
                  <c:v>9/10/21</c:v>
                </c:pt>
                <c:pt idx="60">
                  <c:v>9/13/21</c:v>
                </c:pt>
                <c:pt idx="61">
                  <c:v>9/17/21</c:v>
                </c:pt>
                <c:pt idx="62">
                  <c:v>9/20/21</c:v>
                </c:pt>
                <c:pt idx="63">
                  <c:v>9/24/21</c:v>
                </c:pt>
                <c:pt idx="64">
                  <c:v>10/1/21</c:v>
                </c:pt>
                <c:pt idx="65">
                  <c:v>10/8/21</c:v>
                </c:pt>
                <c:pt idx="66">
                  <c:v>10/13/21</c:v>
                </c:pt>
                <c:pt idx="67">
                  <c:v>10/15/21</c:v>
                </c:pt>
                <c:pt idx="68">
                  <c:v>10/22/21</c:v>
                </c:pt>
                <c:pt idx="69">
                  <c:v>10/29/21</c:v>
                </c:pt>
                <c:pt idx="70">
                  <c:v>11/8/21</c:v>
                </c:pt>
                <c:pt idx="71">
                  <c:v>11/12/21</c:v>
                </c:pt>
                <c:pt idx="72">
                  <c:v>11/18/21</c:v>
                </c:pt>
                <c:pt idx="73">
                  <c:v>12/3/21</c:v>
                </c:pt>
                <c:pt idx="74">
                  <c:v>12/17/21</c:v>
                </c:pt>
                <c:pt idx="75">
                  <c:v>1/7/22</c:v>
                </c:pt>
                <c:pt idx="76">
                  <c:v>1/20/22</c:v>
                </c:pt>
                <c:pt idx="77">
                  <c:v>1/28/22</c:v>
                </c:pt>
                <c:pt idx="78">
                  <c:v>2/4/22</c:v>
                </c:pt>
                <c:pt idx="79">
                  <c:v>2/11/22</c:v>
                </c:pt>
                <c:pt idx="80">
                  <c:v>2/15/22</c:v>
                </c:pt>
                <c:pt idx="81">
                  <c:v>2/18/22</c:v>
                </c:pt>
                <c:pt idx="82">
                  <c:v>2/25/22</c:v>
                </c:pt>
                <c:pt idx="83">
                  <c:v>3/4/22</c:v>
                </c:pt>
                <c:pt idx="84">
                  <c:v>3/11/22</c:v>
                </c:pt>
                <c:pt idx="85">
                  <c:v>3/18/22</c:v>
                </c:pt>
                <c:pt idx="86">
                  <c:v>3/26/22</c:v>
                </c:pt>
                <c:pt idx="87">
                  <c:v>4/1/22</c:v>
                </c:pt>
                <c:pt idx="88">
                  <c:v>4/8/22</c:v>
                </c:pt>
                <c:pt idx="89">
                  <c:v>4/15/22</c:v>
                </c:pt>
                <c:pt idx="90">
                  <c:v>4/22/22</c:v>
                </c:pt>
                <c:pt idx="91">
                  <c:v>4/29/22</c:v>
                </c:pt>
                <c:pt idx="92">
                  <c:v>5/6/22</c:v>
                </c:pt>
                <c:pt idx="93">
                  <c:v>5/13/22</c:v>
                </c:pt>
                <c:pt idx="94">
                  <c:v>5/27/22</c:v>
                </c:pt>
                <c:pt idx="95">
                  <c:v>6/3/22</c:v>
                </c:pt>
                <c:pt idx="96">
                  <c:v>6/10/22</c:v>
                </c:pt>
                <c:pt idx="97">
                  <c:v>6/17/22</c:v>
                </c:pt>
                <c:pt idx="98">
                  <c:v>6/24/22</c:v>
                </c:pt>
                <c:pt idx="99">
                  <c:v>7/1/22</c:v>
                </c:pt>
                <c:pt idx="100">
                  <c:v>7/8/22</c:v>
                </c:pt>
                <c:pt idx="101">
                  <c:v>7/15/22</c:v>
                </c:pt>
                <c:pt idx="102">
                  <c:v>7/22/22</c:v>
                </c:pt>
                <c:pt idx="103">
                  <c:v>7/29/22</c:v>
                </c:pt>
                <c:pt idx="104">
                  <c:v>8/5/22</c:v>
                </c:pt>
                <c:pt idx="105">
                  <c:v>8/12/22</c:v>
                </c:pt>
                <c:pt idx="106">
                  <c:v>8/19/22</c:v>
                </c:pt>
                <c:pt idx="107">
                  <c:v>8/26/22</c:v>
                </c:pt>
                <c:pt idx="108">
                  <c:v>9/9/2022</c:v>
                </c:pt>
                <c:pt idx="109">
                  <c:v>9/16/22</c:v>
                </c:pt>
                <c:pt idx="110">
                  <c:v>9/23/22</c:v>
                </c:pt>
                <c:pt idx="111">
                  <c:v>9/30/22</c:v>
                </c:pt>
                <c:pt idx="112">
                  <c:v>10/14/22</c:v>
                </c:pt>
                <c:pt idx="113">
                  <c:v>10/21/22</c:v>
                </c:pt>
                <c:pt idx="114">
                  <c:v>10/28/22</c:v>
                </c:pt>
                <c:pt idx="115">
                  <c:v>11/4/2022</c:v>
                </c:pt>
                <c:pt idx="116">
                  <c:v>11/11/22</c:v>
                </c:pt>
                <c:pt idx="117">
                  <c:v>11/18/22</c:v>
                </c:pt>
                <c:pt idx="118">
                  <c:v>11/26/22</c:v>
                </c:pt>
                <c:pt idx="119">
                  <c:v>12/2/22</c:v>
                </c:pt>
                <c:pt idx="120">
                  <c:v>12/9/22</c:v>
                </c:pt>
                <c:pt idx="121">
                  <c:v>12/16/22</c:v>
                </c:pt>
                <c:pt idx="122">
                  <c:v>12/23/22</c:v>
                </c:pt>
                <c:pt idx="123">
                  <c:v>12/30/22</c:v>
                </c:pt>
                <c:pt idx="124">
                  <c:v>1/6/23</c:v>
                </c:pt>
                <c:pt idx="125">
                  <c:v>1/13/23</c:v>
                </c:pt>
                <c:pt idx="126">
                  <c:v>1/20/23</c:v>
                </c:pt>
                <c:pt idx="127">
                  <c:v>1/27/23</c:v>
                </c:pt>
                <c:pt idx="128">
                  <c:v>2/3/23</c:v>
                </c:pt>
                <c:pt idx="129">
                  <c:v>2/10/23</c:v>
                </c:pt>
                <c:pt idx="130">
                  <c:v>2/24/23</c:v>
                </c:pt>
                <c:pt idx="131">
                  <c:v>3/3/23</c:v>
                </c:pt>
                <c:pt idx="132">
                  <c:v>3/10/23</c:v>
                </c:pt>
                <c:pt idx="133">
                  <c:v>3/17/23</c:v>
                </c:pt>
                <c:pt idx="134">
                  <c:v>3/24/23</c:v>
                </c:pt>
                <c:pt idx="135">
                  <c:v>3/31/23</c:v>
                </c:pt>
                <c:pt idx="136">
                  <c:v>4/7/23</c:v>
                </c:pt>
                <c:pt idx="137">
                  <c:v>4/15/23</c:v>
                </c:pt>
                <c:pt idx="138">
                  <c:v>4/21/23</c:v>
                </c:pt>
                <c:pt idx="139">
                  <c:v>4/28/23</c:v>
                </c:pt>
                <c:pt idx="140">
                  <c:v>5/5/23</c:v>
                </c:pt>
                <c:pt idx="141">
                  <c:v>5/12/23</c:v>
                </c:pt>
                <c:pt idx="142">
                  <c:v>5/19/23</c:v>
                </c:pt>
                <c:pt idx="143">
                  <c:v>5/26/23</c:v>
                </c:pt>
                <c:pt idx="144">
                  <c:v>6/2/23</c:v>
                </c:pt>
                <c:pt idx="145">
                  <c:v>6/9/23</c:v>
                </c:pt>
                <c:pt idx="146">
                  <c:v>6/17/23</c:v>
                </c:pt>
                <c:pt idx="147">
                  <c:v>6/23/23</c:v>
                </c:pt>
                <c:pt idx="148">
                  <c:v>6/30/23</c:v>
                </c:pt>
                <c:pt idx="149">
                  <c:v>7/7/23</c:v>
                </c:pt>
                <c:pt idx="150">
                  <c:v>7/15/23</c:v>
                </c:pt>
                <c:pt idx="151">
                  <c:v>7/21/23</c:v>
                </c:pt>
                <c:pt idx="152">
                  <c:v>7/28/23</c:v>
                </c:pt>
                <c:pt idx="153">
                  <c:v>8/4/23</c:v>
                </c:pt>
                <c:pt idx="154">
                  <c:v>8/11/23</c:v>
                </c:pt>
                <c:pt idx="155">
                  <c:v>8/25/23</c:v>
                </c:pt>
                <c:pt idx="156">
                  <c:v>9/1/23</c:v>
                </c:pt>
                <c:pt idx="157">
                  <c:v>9/8/23</c:v>
                </c:pt>
                <c:pt idx="158">
                  <c:v>9/15/23</c:v>
                </c:pt>
                <c:pt idx="159">
                  <c:v>9/22/23</c:v>
                </c:pt>
                <c:pt idx="160">
                  <c:v>9/29/23</c:v>
                </c:pt>
                <c:pt idx="161">
                  <c:v>10/6/23</c:v>
                </c:pt>
                <c:pt idx="162">
                  <c:v>10/13/23</c:v>
                </c:pt>
                <c:pt idx="163">
                  <c:v>10/20/23</c:v>
                </c:pt>
                <c:pt idx="164">
                  <c:v>10/27/23</c:v>
                </c:pt>
                <c:pt idx="165">
                  <c:v>11/3/23</c:v>
                </c:pt>
                <c:pt idx="166">
                  <c:v>11/10/23</c:v>
                </c:pt>
                <c:pt idx="167">
                  <c:v>11/17/23</c:v>
                </c:pt>
                <c:pt idx="168">
                  <c:v>12/1/23</c:v>
                </c:pt>
                <c:pt idx="169">
                  <c:v>12/8/23</c:v>
                </c:pt>
                <c:pt idx="170">
                  <c:v>12/15/23</c:v>
                </c:pt>
                <c:pt idx="171">
                  <c:v>12/22/23</c:v>
                </c:pt>
                <c:pt idx="172">
                  <c:v>12/28/23</c:v>
                </c:pt>
                <c:pt idx="173">
                  <c:v>1/5/24</c:v>
                </c:pt>
                <c:pt idx="174">
                  <c:v>1/12/24</c:v>
                </c:pt>
                <c:pt idx="175">
                  <c:v>1/19/24</c:v>
                </c:pt>
                <c:pt idx="176">
                  <c:v>1/26/24</c:v>
                </c:pt>
                <c:pt idx="177">
                  <c:v>2/2/2024</c:v>
                </c:pt>
                <c:pt idx="178">
                  <c:v>2/9/2024</c:v>
                </c:pt>
                <c:pt idx="179">
                  <c:v>2/16/24</c:v>
                </c:pt>
                <c:pt idx="180">
                  <c:v>2/23/24</c:v>
                </c:pt>
                <c:pt idx="181">
                  <c:v>3/1/24</c:v>
                </c:pt>
                <c:pt idx="182">
                  <c:v>3/8/24</c:v>
                </c:pt>
                <c:pt idx="183">
                  <c:v>3/22/24</c:v>
                </c:pt>
                <c:pt idx="184">
                  <c:v>3/29/24</c:v>
                </c:pt>
                <c:pt idx="185">
                  <c:v>4/5/24</c:v>
                </c:pt>
                <c:pt idx="186">
                  <c:v>4/12/24</c:v>
                </c:pt>
                <c:pt idx="187">
                  <c:v>4/19/24</c:v>
                </c:pt>
                <c:pt idx="188">
                  <c:v>4/26/24</c:v>
                </c:pt>
                <c:pt idx="189">
                  <c:v>5/3/24</c:v>
                </c:pt>
                <c:pt idx="190">
                  <c:v>5/10/24</c:v>
                </c:pt>
                <c:pt idx="191">
                  <c:v>5/17/24</c:v>
                </c:pt>
                <c:pt idx="192">
                  <c:v>5/24/24</c:v>
                </c:pt>
                <c:pt idx="193">
                  <c:v>5/31/24</c:v>
                </c:pt>
                <c:pt idx="194">
                  <c:v>6/7/24</c:v>
                </c:pt>
                <c:pt idx="195">
                  <c:v>6/14/24</c:v>
                </c:pt>
                <c:pt idx="196">
                  <c:v>6/21/24</c:v>
                </c:pt>
              </c:strCache>
            </c:strRef>
          </c:cat>
          <c:val>
            <c:numRef>
              <c:f>Tables!$D$91:$D$287</c:f>
              <c:numCache>
                <c:formatCode>General</c:formatCode>
                <c:ptCount val="197"/>
                <c:pt idx="0">
                  <c:v>21</c:v>
                </c:pt>
                <c:pt idx="1">
                  <c:v>21</c:v>
                </c:pt>
                <c:pt idx="2">
                  <c:v>22</c:v>
                </c:pt>
                <c:pt idx="3">
                  <c:v>23</c:v>
                </c:pt>
                <c:pt idx="4">
                  <c:v>23</c:v>
                </c:pt>
                <c:pt idx="5">
                  <c:v>21</c:v>
                </c:pt>
                <c:pt idx="6">
                  <c:v>18</c:v>
                </c:pt>
                <c:pt idx="7">
                  <c:v>19</c:v>
                </c:pt>
                <c:pt idx="8">
                  <c:v>19</c:v>
                </c:pt>
                <c:pt idx="9">
                  <c:v>14</c:v>
                </c:pt>
                <c:pt idx="10">
                  <c:v>12</c:v>
                </c:pt>
                <c:pt idx="11">
                  <c:v>15</c:v>
                </c:pt>
                <c:pt idx="12">
                  <c:v>15</c:v>
                </c:pt>
                <c:pt idx="13">
                  <c:v>14</c:v>
                </c:pt>
                <c:pt idx="14">
                  <c:v>11</c:v>
                </c:pt>
                <c:pt idx="15">
                  <c:v>10</c:v>
                </c:pt>
                <c:pt idx="16">
                  <c:v>10</c:v>
                </c:pt>
                <c:pt idx="17">
                  <c:v>10</c:v>
                </c:pt>
                <c:pt idx="18">
                  <c:v>10</c:v>
                </c:pt>
                <c:pt idx="19">
                  <c:v>11</c:v>
                </c:pt>
                <c:pt idx="20">
                  <c:v>11</c:v>
                </c:pt>
                <c:pt idx="21">
                  <c:v>10</c:v>
                </c:pt>
                <c:pt idx="22">
                  <c:v>8</c:v>
                </c:pt>
                <c:pt idx="23">
                  <c:v>8</c:v>
                </c:pt>
                <c:pt idx="24">
                  <c:v>9</c:v>
                </c:pt>
                <c:pt idx="25">
                  <c:v>7</c:v>
                </c:pt>
                <c:pt idx="26">
                  <c:v>7</c:v>
                </c:pt>
                <c:pt idx="27">
                  <c:v>7</c:v>
                </c:pt>
                <c:pt idx="28">
                  <c:v>7</c:v>
                </c:pt>
                <c:pt idx="29">
                  <c:v>8</c:v>
                </c:pt>
                <c:pt idx="30">
                  <c:v>8</c:v>
                </c:pt>
                <c:pt idx="31">
                  <c:v>8</c:v>
                </c:pt>
                <c:pt idx="32">
                  <c:v>10</c:v>
                </c:pt>
                <c:pt idx="33">
                  <c:v>11</c:v>
                </c:pt>
                <c:pt idx="34">
                  <c:v>11</c:v>
                </c:pt>
                <c:pt idx="35">
                  <c:v>10</c:v>
                </c:pt>
                <c:pt idx="36">
                  <c:v>13</c:v>
                </c:pt>
                <c:pt idx="37">
                  <c:v>13</c:v>
                </c:pt>
                <c:pt idx="38">
                  <c:v>13</c:v>
                </c:pt>
                <c:pt idx="39">
                  <c:v>14</c:v>
                </c:pt>
                <c:pt idx="40">
                  <c:v>13</c:v>
                </c:pt>
                <c:pt idx="41">
                  <c:v>13</c:v>
                </c:pt>
                <c:pt idx="42">
                  <c:v>14</c:v>
                </c:pt>
                <c:pt idx="43">
                  <c:v>13</c:v>
                </c:pt>
                <c:pt idx="44">
                  <c:v>13</c:v>
                </c:pt>
                <c:pt idx="45">
                  <c:v>14</c:v>
                </c:pt>
                <c:pt idx="46">
                  <c:v>14</c:v>
                </c:pt>
                <c:pt idx="47">
                  <c:v>14</c:v>
                </c:pt>
                <c:pt idx="48">
                  <c:v>14</c:v>
                </c:pt>
                <c:pt idx="49">
                  <c:v>12</c:v>
                </c:pt>
                <c:pt idx="50">
                  <c:v>12</c:v>
                </c:pt>
                <c:pt idx="51">
                  <c:v>9</c:v>
                </c:pt>
                <c:pt idx="52">
                  <c:v>10</c:v>
                </c:pt>
                <c:pt idx="53">
                  <c:v>9</c:v>
                </c:pt>
                <c:pt idx="54">
                  <c:v>10</c:v>
                </c:pt>
                <c:pt idx="55">
                  <c:v>10</c:v>
                </c:pt>
                <c:pt idx="56">
                  <c:v>9</c:v>
                </c:pt>
                <c:pt idx="57">
                  <c:v>9</c:v>
                </c:pt>
                <c:pt idx="58">
                  <c:v>11</c:v>
                </c:pt>
                <c:pt idx="59">
                  <c:v>12</c:v>
                </c:pt>
                <c:pt idx="60">
                  <c:v>12</c:v>
                </c:pt>
                <c:pt idx="61">
                  <c:v>13</c:v>
                </c:pt>
                <c:pt idx="62">
                  <c:v>13</c:v>
                </c:pt>
                <c:pt idx="63">
                  <c:v>14</c:v>
                </c:pt>
                <c:pt idx="64">
                  <c:v>17</c:v>
                </c:pt>
                <c:pt idx="65">
                  <c:v>22</c:v>
                </c:pt>
                <c:pt idx="66">
                  <c:v>16</c:v>
                </c:pt>
                <c:pt idx="67">
                  <c:v>18</c:v>
                </c:pt>
                <c:pt idx="68">
                  <c:v>17</c:v>
                </c:pt>
                <c:pt idx="69">
                  <c:v>17</c:v>
                </c:pt>
                <c:pt idx="70">
                  <c:v>11</c:v>
                </c:pt>
                <c:pt idx="71">
                  <c:v>13</c:v>
                </c:pt>
                <c:pt idx="72">
                  <c:v>13</c:v>
                </c:pt>
                <c:pt idx="73">
                  <c:v>13</c:v>
                </c:pt>
                <c:pt idx="74">
                  <c:v>12</c:v>
                </c:pt>
                <c:pt idx="75">
                  <c:v>8</c:v>
                </c:pt>
                <c:pt idx="76">
                  <c:v>8</c:v>
                </c:pt>
                <c:pt idx="77">
                  <c:v>14</c:v>
                </c:pt>
                <c:pt idx="78">
                  <c:v>15</c:v>
                </c:pt>
                <c:pt idx="79">
                  <c:v>13</c:v>
                </c:pt>
                <c:pt idx="80">
                  <c:v>9</c:v>
                </c:pt>
                <c:pt idx="81">
                  <c:v>9</c:v>
                </c:pt>
                <c:pt idx="82">
                  <c:v>10</c:v>
                </c:pt>
                <c:pt idx="83">
                  <c:v>10</c:v>
                </c:pt>
                <c:pt idx="84">
                  <c:v>11</c:v>
                </c:pt>
                <c:pt idx="85">
                  <c:v>11</c:v>
                </c:pt>
                <c:pt idx="86">
                  <c:v>7</c:v>
                </c:pt>
                <c:pt idx="87">
                  <c:v>9</c:v>
                </c:pt>
                <c:pt idx="88">
                  <c:v>9</c:v>
                </c:pt>
                <c:pt idx="89">
                  <c:v>9</c:v>
                </c:pt>
                <c:pt idx="90">
                  <c:v>12</c:v>
                </c:pt>
                <c:pt idx="91">
                  <c:v>13</c:v>
                </c:pt>
                <c:pt idx="92">
                  <c:v>13</c:v>
                </c:pt>
                <c:pt idx="93">
                  <c:v>19</c:v>
                </c:pt>
                <c:pt idx="94">
                  <c:v>13</c:v>
                </c:pt>
                <c:pt idx="95">
                  <c:v>11</c:v>
                </c:pt>
                <c:pt idx="96">
                  <c:v>13</c:v>
                </c:pt>
                <c:pt idx="97">
                  <c:v>11</c:v>
                </c:pt>
                <c:pt idx="98">
                  <c:v>11</c:v>
                </c:pt>
                <c:pt idx="99">
                  <c:v>12</c:v>
                </c:pt>
                <c:pt idx="100">
                  <c:v>10</c:v>
                </c:pt>
                <c:pt idx="101">
                  <c:v>13</c:v>
                </c:pt>
                <c:pt idx="102">
                  <c:v>13</c:v>
                </c:pt>
                <c:pt idx="103">
                  <c:v>14</c:v>
                </c:pt>
                <c:pt idx="104">
                  <c:v>15</c:v>
                </c:pt>
                <c:pt idx="105">
                  <c:v>17</c:v>
                </c:pt>
                <c:pt idx="106">
                  <c:v>18</c:v>
                </c:pt>
                <c:pt idx="107">
                  <c:v>22</c:v>
                </c:pt>
                <c:pt idx="108">
                  <c:v>17</c:v>
                </c:pt>
                <c:pt idx="109">
                  <c:v>13</c:v>
                </c:pt>
                <c:pt idx="110">
                  <c:v>16</c:v>
                </c:pt>
                <c:pt idx="111">
                  <c:v>14</c:v>
                </c:pt>
                <c:pt idx="112">
                  <c:v>13</c:v>
                </c:pt>
                <c:pt idx="113">
                  <c:v>16</c:v>
                </c:pt>
                <c:pt idx="114">
                  <c:v>15</c:v>
                </c:pt>
                <c:pt idx="115">
                  <c:v>17</c:v>
                </c:pt>
                <c:pt idx="116">
                  <c:v>17</c:v>
                </c:pt>
                <c:pt idx="117">
                  <c:v>17</c:v>
                </c:pt>
                <c:pt idx="118">
                  <c:v>18</c:v>
                </c:pt>
                <c:pt idx="119">
                  <c:v>16</c:v>
                </c:pt>
                <c:pt idx="120">
                  <c:v>16</c:v>
                </c:pt>
                <c:pt idx="121">
                  <c:v>15</c:v>
                </c:pt>
                <c:pt idx="122">
                  <c:v>15</c:v>
                </c:pt>
                <c:pt idx="123">
                  <c:v>17</c:v>
                </c:pt>
                <c:pt idx="124">
                  <c:v>17</c:v>
                </c:pt>
                <c:pt idx="125">
                  <c:v>16</c:v>
                </c:pt>
                <c:pt idx="126">
                  <c:v>14</c:v>
                </c:pt>
                <c:pt idx="127">
                  <c:v>14</c:v>
                </c:pt>
                <c:pt idx="128">
                  <c:v>12</c:v>
                </c:pt>
                <c:pt idx="129">
                  <c:v>11</c:v>
                </c:pt>
                <c:pt idx="130">
                  <c:v>14</c:v>
                </c:pt>
                <c:pt idx="131">
                  <c:v>11</c:v>
                </c:pt>
                <c:pt idx="132">
                  <c:v>9</c:v>
                </c:pt>
                <c:pt idx="133">
                  <c:v>9</c:v>
                </c:pt>
                <c:pt idx="134">
                  <c:v>10</c:v>
                </c:pt>
                <c:pt idx="135">
                  <c:v>9</c:v>
                </c:pt>
                <c:pt idx="136">
                  <c:v>10</c:v>
                </c:pt>
                <c:pt idx="137">
                  <c:v>10</c:v>
                </c:pt>
                <c:pt idx="138">
                  <c:v>10</c:v>
                </c:pt>
                <c:pt idx="139">
                  <c:v>11</c:v>
                </c:pt>
                <c:pt idx="140">
                  <c:v>11</c:v>
                </c:pt>
                <c:pt idx="141">
                  <c:v>12</c:v>
                </c:pt>
                <c:pt idx="142">
                  <c:v>11</c:v>
                </c:pt>
                <c:pt idx="143">
                  <c:v>12</c:v>
                </c:pt>
                <c:pt idx="144">
                  <c:v>13</c:v>
                </c:pt>
                <c:pt idx="145">
                  <c:v>13</c:v>
                </c:pt>
                <c:pt idx="146">
                  <c:v>13</c:v>
                </c:pt>
                <c:pt idx="147">
                  <c:v>12</c:v>
                </c:pt>
                <c:pt idx="148">
                  <c:v>12</c:v>
                </c:pt>
                <c:pt idx="149">
                  <c:v>15</c:v>
                </c:pt>
                <c:pt idx="150">
                  <c:v>16</c:v>
                </c:pt>
                <c:pt idx="151">
                  <c:v>18</c:v>
                </c:pt>
                <c:pt idx="152">
                  <c:v>16</c:v>
                </c:pt>
                <c:pt idx="153">
                  <c:v>18</c:v>
                </c:pt>
                <c:pt idx="154">
                  <c:v>18</c:v>
                </c:pt>
                <c:pt idx="155">
                  <c:v>12</c:v>
                </c:pt>
                <c:pt idx="156">
                  <c:v>10</c:v>
                </c:pt>
                <c:pt idx="157">
                  <c:v>9</c:v>
                </c:pt>
                <c:pt idx="158">
                  <c:v>14</c:v>
                </c:pt>
                <c:pt idx="159">
                  <c:v>16</c:v>
                </c:pt>
                <c:pt idx="160">
                  <c:v>14</c:v>
                </c:pt>
                <c:pt idx="161">
                  <c:v>16</c:v>
                </c:pt>
                <c:pt idx="162">
                  <c:v>16</c:v>
                </c:pt>
                <c:pt idx="163">
                  <c:v>21</c:v>
                </c:pt>
                <c:pt idx="164">
                  <c:v>21</c:v>
                </c:pt>
                <c:pt idx="165">
                  <c:v>21</c:v>
                </c:pt>
                <c:pt idx="166">
                  <c:v>24</c:v>
                </c:pt>
                <c:pt idx="167">
                  <c:v>25</c:v>
                </c:pt>
                <c:pt idx="168">
                  <c:v>26</c:v>
                </c:pt>
                <c:pt idx="169">
                  <c:v>26</c:v>
                </c:pt>
                <c:pt idx="170">
                  <c:v>26</c:v>
                </c:pt>
                <c:pt idx="171">
                  <c:v>27</c:v>
                </c:pt>
                <c:pt idx="172">
                  <c:v>27</c:v>
                </c:pt>
                <c:pt idx="173">
                  <c:v>26</c:v>
                </c:pt>
                <c:pt idx="174">
                  <c:v>25</c:v>
                </c:pt>
                <c:pt idx="175">
                  <c:v>23</c:v>
                </c:pt>
                <c:pt idx="176">
                  <c:v>22</c:v>
                </c:pt>
                <c:pt idx="177">
                  <c:v>21</c:v>
                </c:pt>
                <c:pt idx="178">
                  <c:v>18</c:v>
                </c:pt>
                <c:pt idx="179">
                  <c:v>20</c:v>
                </c:pt>
                <c:pt idx="180">
                  <c:v>20</c:v>
                </c:pt>
                <c:pt idx="181">
                  <c:v>21</c:v>
                </c:pt>
                <c:pt idx="182">
                  <c:v>22</c:v>
                </c:pt>
                <c:pt idx="183">
                  <c:v>17</c:v>
                </c:pt>
                <c:pt idx="184">
                  <c:v>16</c:v>
                </c:pt>
                <c:pt idx="185">
                  <c:v>15</c:v>
                </c:pt>
                <c:pt idx="186">
                  <c:v>16</c:v>
                </c:pt>
                <c:pt idx="187">
                  <c:v>16</c:v>
                </c:pt>
                <c:pt idx="188">
                  <c:v>17</c:v>
                </c:pt>
                <c:pt idx="189">
                  <c:v>22</c:v>
                </c:pt>
                <c:pt idx="190">
                  <c:v>23</c:v>
                </c:pt>
                <c:pt idx="191">
                  <c:v>24</c:v>
                </c:pt>
                <c:pt idx="192">
                  <c:v>27</c:v>
                </c:pt>
                <c:pt idx="193">
                  <c:v>28</c:v>
                </c:pt>
                <c:pt idx="194">
                  <c:v>24</c:v>
                </c:pt>
                <c:pt idx="195">
                  <c:v>29</c:v>
                </c:pt>
                <c:pt idx="196">
                  <c:v>29</c:v>
                </c:pt>
              </c:numCache>
            </c:numRef>
          </c:val>
          <c:smooth val="0"/>
          <c:extLst>
            <c:ext xmlns:c16="http://schemas.microsoft.com/office/drawing/2014/chart" uri="{C3380CC4-5D6E-409C-BE32-E72D297353CC}">
              <c16:uniqueId val="{00000003-9290-DC49-9A9B-F275B7850E83}"/>
            </c:ext>
          </c:extLst>
        </c:ser>
        <c:dLbls>
          <c:showLegendKey val="0"/>
          <c:showVal val="0"/>
          <c:showCatName val="0"/>
          <c:showSerName val="0"/>
          <c:showPercent val="0"/>
          <c:showBubbleSize val="0"/>
        </c:dLbls>
        <c:marker val="1"/>
        <c:smooth val="0"/>
        <c:axId val="1999983711"/>
        <c:axId val="2077309583"/>
      </c:lineChart>
      <c:catAx>
        <c:axId val="1999983711"/>
        <c:scaling>
          <c:orientation val="minMax"/>
        </c:scaling>
        <c:delete val="0"/>
        <c:axPos val="b"/>
        <c:title>
          <c:tx>
            <c:rich>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sz="1200" b="1"/>
                  <a:t>Date</a:t>
                </a:r>
              </a:p>
            </c:rich>
          </c:tx>
          <c:layout>
            <c:manualLayout>
              <c:xMode val="edge"/>
              <c:yMode val="edge"/>
              <c:x val="0.49383686568974899"/>
              <c:y val="0.78227512344657379"/>
            </c:manualLayout>
          </c:layout>
          <c:overlay val="0"/>
          <c:spPr>
            <a:noFill/>
            <a:ln>
              <a:noFill/>
            </a:ln>
            <a:effectLst/>
          </c:spPr>
          <c:txPr>
            <a:bodyPr rot="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2077309583"/>
        <c:crosses val="autoZero"/>
        <c:auto val="1"/>
        <c:lblAlgn val="ctr"/>
        <c:lblOffset val="100"/>
        <c:noMultiLvlLbl val="0"/>
      </c:catAx>
      <c:valAx>
        <c:axId val="2077309583"/>
        <c:scaling>
          <c:orientation val="minMax"/>
          <c:max val="9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r>
                  <a:rPr lang="en-US" sz="1200" b="1"/>
                  <a:t># Encampments</a:t>
                </a:r>
              </a:p>
            </c:rich>
          </c:tx>
          <c:layout>
            <c:manualLayout>
              <c:xMode val="edge"/>
              <c:yMode val="edge"/>
              <c:x val="2.5069543280368981E-2"/>
              <c:y val="0.28370613642419718"/>
            </c:manualLayout>
          </c:layout>
          <c:overlay val="0"/>
          <c:spPr>
            <a:noFill/>
            <a:ln>
              <a:noFill/>
            </a:ln>
            <a:effectLst/>
          </c:spPr>
          <c:txPr>
            <a:bodyPr rot="-54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1999983711"/>
        <c:crosses val="autoZero"/>
        <c:crossBetween val="between"/>
      </c:valAx>
      <c:valAx>
        <c:axId val="2029538431"/>
        <c:scaling>
          <c:orientation val="minMax"/>
        </c:scaling>
        <c:delete val="1"/>
        <c:axPos val="r"/>
        <c:numFmt formatCode="General" sourceLinked="1"/>
        <c:majorTickMark val="out"/>
        <c:minorTickMark val="none"/>
        <c:tickLblPos val="nextTo"/>
        <c:crossAx val="193839808"/>
        <c:crosses val="max"/>
        <c:crossBetween val="between"/>
      </c:valAx>
      <c:catAx>
        <c:axId val="193839808"/>
        <c:scaling>
          <c:orientation val="minMax"/>
        </c:scaling>
        <c:delete val="1"/>
        <c:axPos val="b"/>
        <c:numFmt formatCode="General" sourceLinked="1"/>
        <c:majorTickMark val="out"/>
        <c:minorTickMark val="none"/>
        <c:tickLblPos val="nextTo"/>
        <c:crossAx val="2029538431"/>
        <c:crosses val="autoZero"/>
        <c:auto val="1"/>
        <c:lblAlgn val="ctr"/>
        <c:lblOffset val="100"/>
        <c:tickLblSkip val="1"/>
        <c:tickMarkSkip val="1"/>
        <c:noMultiLvlLbl val="0"/>
      </c:catAx>
      <c:spPr>
        <a:noFill/>
        <a:ln>
          <a:noFill/>
        </a:ln>
        <a:effectLst/>
      </c:spPr>
    </c:plotArea>
    <c:legend>
      <c:legendPos val="b"/>
      <c:layout>
        <c:manualLayout>
          <c:xMode val="edge"/>
          <c:yMode val="edge"/>
          <c:x val="0.11345244401432057"/>
          <c:y val="0.19052809910235188"/>
          <c:w val="0.20457840339958921"/>
          <c:h val="0.1946702430535688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050" b="0" i="0" u="none" strike="noStrike" kern="1200" baseline="0">
              <a:solidFill>
                <a:schemeClr val="tx1">
                  <a:lumMod val="65000"/>
                  <a:lumOff val="35000"/>
                </a:schemeClr>
              </a:solidFill>
              <a:latin typeface="+mn-lt"/>
              <a:ea typeface="+mn-ea"/>
              <a:cs typeface="+mn-cs"/>
            </a:defRPr>
          </a:pPr>
          <a:endParaRPr lang="en-US"/>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userShapes r:id="rId4"/>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rawings/drawing1.xml><?xml version="1.0" encoding="utf-8"?>
<c:userShapes xmlns:c="http://schemas.openxmlformats.org/drawingml/2006/chart">
  <cdr:relSizeAnchor xmlns:cdr="http://schemas.openxmlformats.org/drawingml/2006/chartDrawing">
    <cdr:from>
      <cdr:x>0.75499</cdr:x>
      <cdr:y>0.34588</cdr:y>
    </cdr:from>
    <cdr:to>
      <cdr:x>1</cdr:x>
      <cdr:y>0.40976</cdr:y>
    </cdr:to>
    <cdr:sp macro="" textlink="">
      <cdr:nvSpPr>
        <cdr:cNvPr id="2" name="TextBox 1"/>
        <cdr:cNvSpPr txBox="1"/>
      </cdr:nvSpPr>
      <cdr:spPr>
        <a:xfrm xmlns:a="http://schemas.openxmlformats.org/drawingml/2006/main">
          <a:off x="8484018" y="1739698"/>
          <a:ext cx="2753241" cy="32130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600" u="sng" dirty="0">
              <a:latin typeface="Avenir Book" panose="02000503020000020003" pitchFamily="2" charset="0"/>
            </a:rPr>
            <a:t>Trash Type:</a:t>
          </a:r>
        </a:p>
      </cdr:txBody>
    </cdr:sp>
  </cdr:relSizeAnchor>
</c:userShapes>
</file>

<file path=ppt/drawings/drawing2.xml><?xml version="1.0" encoding="utf-8"?>
<c:userShapes xmlns:c="http://schemas.openxmlformats.org/drawingml/2006/chart">
  <cdr:relSizeAnchor xmlns:cdr="http://schemas.openxmlformats.org/drawingml/2006/chartDrawing">
    <cdr:from>
      <cdr:x>0.08979</cdr:x>
      <cdr:y>0.86712</cdr:y>
    </cdr:from>
    <cdr:to>
      <cdr:x>0.21102</cdr:x>
      <cdr:y>0.92391</cdr:y>
    </cdr:to>
    <cdr:sp macro="" textlink="">
      <cdr:nvSpPr>
        <cdr:cNvPr id="2" name="TextBox 1">
          <a:extLst xmlns:a="http://schemas.openxmlformats.org/drawingml/2006/main">
            <a:ext uri="{FF2B5EF4-FFF2-40B4-BE49-F238E27FC236}">
              <a16:creationId xmlns:a16="http://schemas.microsoft.com/office/drawing/2014/main" id="{7F460981-8123-A5BE-FDBD-4ED6808E63E0}"/>
            </a:ext>
          </a:extLst>
        </cdr:cNvPr>
        <cdr:cNvSpPr txBox="1"/>
      </cdr:nvSpPr>
      <cdr:spPr>
        <a:xfrm xmlns:a="http://schemas.openxmlformats.org/drawingml/2006/main">
          <a:off x="1044255" y="5118748"/>
          <a:ext cx="1409969" cy="335241"/>
        </a:xfrm>
        <a:prstGeom xmlns:a="http://schemas.openxmlformats.org/drawingml/2006/main" prst="rect">
          <a:avLst/>
        </a:prstGeom>
      </cdr:spPr>
      <cdr:txBody>
        <a:bodyPr xmlns:a="http://schemas.openxmlformats.org/drawingml/2006/main" wrap="non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pPr marL="0" marR="0" lvl="0" indent="0" defTabSz="914400" eaLnBrk="1" fontAlgn="auto" latinLnBrk="0" hangingPunct="1">
            <a:lnSpc>
              <a:spcPct val="100000"/>
            </a:lnSpc>
            <a:spcBef>
              <a:spcPts val="0"/>
            </a:spcBef>
            <a:spcAft>
              <a:spcPts val="0"/>
            </a:spcAft>
            <a:buClrTx/>
            <a:buSzTx/>
            <a:buFontTx/>
            <a:buNone/>
            <a:tabLst/>
            <a:defRPr/>
          </a:pPr>
          <a:r>
            <a:rPr lang="en-US" sz="1100" i="1" dirty="0">
              <a:solidFill>
                <a:schemeClr val="tx1">
                  <a:lumMod val="50000"/>
                  <a:lumOff val="50000"/>
                </a:schemeClr>
              </a:solidFill>
            </a:rPr>
            <a:t>* "Encampment" in this dataset</a:t>
          </a:r>
          <a:r>
            <a:rPr lang="en-US" sz="1100" i="1" baseline="0" dirty="0">
              <a:solidFill>
                <a:schemeClr val="tx1">
                  <a:lumMod val="50000"/>
                  <a:lumOff val="50000"/>
                </a:schemeClr>
              </a:solidFill>
            </a:rPr>
            <a:t> refers to a hand-built structure or collection of structures grouped in ~ 15m diameter area</a:t>
          </a:r>
          <a:endParaRPr lang="en-US" sz="1100" i="1" dirty="0">
            <a:solidFill>
              <a:schemeClr val="tx1">
                <a:lumMod val="50000"/>
                <a:lumOff val="50000"/>
              </a:schemeClr>
            </a:solidFill>
          </a:endParaRPr>
        </a:p>
        <a:p xmlns:a="http://schemas.openxmlformats.org/drawingml/2006/main">
          <a:endParaRPr lang="en-US" sz="1100" dirty="0"/>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BE7702-DF6D-AE45-A273-1FFE4DFEC126}" type="datetimeFigureOut">
              <a:rPr lang="en-US" smtClean="0"/>
              <a:t>6/24/24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2FC364C-2D99-3B45-9E11-9067B77064F4}" type="slidenum">
              <a:rPr lang="en-US" smtClean="0"/>
              <a:t>‹#›</a:t>
            </a:fld>
            <a:endParaRPr lang="en-US"/>
          </a:p>
        </p:txBody>
      </p:sp>
    </p:spTree>
    <p:extLst>
      <p:ext uri="{BB962C8B-B14F-4D97-AF65-F5344CB8AC3E}">
        <p14:creationId xmlns:p14="http://schemas.microsoft.com/office/powerpoint/2010/main" val="26180897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Southern CA rivers are unlike many of the rivers that you </a:t>
            </a:r>
          </a:p>
        </p:txBody>
      </p:sp>
      <p:sp>
        <p:nvSpPr>
          <p:cNvPr id="4" name="Slide Number Placeholder 3"/>
          <p:cNvSpPr>
            <a:spLocks noGrp="1"/>
          </p:cNvSpPr>
          <p:nvPr>
            <p:ph type="sldNum" sz="quarter" idx="5"/>
          </p:nvPr>
        </p:nvSpPr>
        <p:spPr/>
        <p:txBody>
          <a:bodyPr/>
          <a:lstStyle/>
          <a:p>
            <a:fld id="{A2FC364C-2D99-3B45-9E11-9067B77064F4}" type="slidenum">
              <a:rPr lang="en-US" smtClean="0"/>
              <a:t>3</a:t>
            </a:fld>
            <a:endParaRPr lang="en-US"/>
          </a:p>
        </p:txBody>
      </p:sp>
    </p:spTree>
    <p:extLst>
      <p:ext uri="{BB962C8B-B14F-4D97-AF65-F5344CB8AC3E}">
        <p14:creationId xmlns:p14="http://schemas.microsoft.com/office/powerpoint/2010/main" val="2172143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2FC364C-2D99-3B45-9E11-9067B77064F4}" type="slidenum">
              <a:rPr lang="en-US" smtClean="0"/>
              <a:t>7</a:t>
            </a:fld>
            <a:endParaRPr lang="en-US"/>
          </a:p>
        </p:txBody>
      </p:sp>
    </p:spTree>
    <p:extLst>
      <p:ext uri="{BB962C8B-B14F-4D97-AF65-F5344CB8AC3E}">
        <p14:creationId xmlns:p14="http://schemas.microsoft.com/office/powerpoint/2010/main" val="33709752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I feel obligated to show some of the lower river’s beauty, since there are surely people in this room who are unfamiliar, and I’m about to be talking about many of the more troubling parts.</a:t>
            </a:r>
          </a:p>
          <a:p>
            <a:endParaRPr lang="en-US" dirty="0"/>
          </a:p>
        </p:txBody>
      </p:sp>
      <p:sp>
        <p:nvSpPr>
          <p:cNvPr id="4" name="Slide Number Placeholder 3"/>
          <p:cNvSpPr>
            <a:spLocks noGrp="1"/>
          </p:cNvSpPr>
          <p:nvPr>
            <p:ph type="sldNum" sz="quarter" idx="5"/>
          </p:nvPr>
        </p:nvSpPr>
        <p:spPr/>
        <p:txBody>
          <a:bodyPr/>
          <a:lstStyle/>
          <a:p>
            <a:fld id="{A2FC364C-2D99-3B45-9E11-9067B77064F4}" type="slidenum">
              <a:rPr lang="en-US" smtClean="0"/>
              <a:t>9</a:t>
            </a:fld>
            <a:endParaRPr lang="en-US"/>
          </a:p>
        </p:txBody>
      </p:sp>
    </p:spTree>
    <p:extLst>
      <p:ext uri="{BB962C8B-B14F-4D97-AF65-F5344CB8AC3E}">
        <p14:creationId xmlns:p14="http://schemas.microsoft.com/office/powerpoint/2010/main" val="159373289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October is a point in time data capture of trash in the river at that time, not all trash that enters the riverbed during a year.  We estimate 1 million pounds of trash enter the riverbed annually. </a:t>
            </a:r>
          </a:p>
          <a:p>
            <a:endParaRPr lang="en-US" dirty="0"/>
          </a:p>
          <a:p>
            <a:r>
              <a:rPr lang="en-US" dirty="0"/>
              <a:t>Also mention:</a:t>
            </a:r>
          </a:p>
          <a:p>
            <a:pPr marL="171450" indent="-171450">
              <a:buFont typeface="Arial" panose="020B0604020202020204" pitchFamily="34" charset="0"/>
              <a:buChar char="•"/>
            </a:pPr>
            <a:r>
              <a:rPr lang="en-US" dirty="0"/>
              <a:t>April </a:t>
            </a:r>
            <a:r>
              <a:rPr lang="en-US" dirty="0" err="1"/>
              <a:t>RiverBlitz</a:t>
            </a:r>
            <a:endParaRPr lang="en-US" dirty="0"/>
          </a:p>
          <a:p>
            <a:pPr marL="171450" indent="-171450">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2449B8B2-A875-5141-B48D-F38B2466A94C}" type="slidenum">
              <a:rPr lang="en-US" smtClean="0"/>
              <a:t>17</a:t>
            </a:fld>
            <a:endParaRPr lang="en-US"/>
          </a:p>
        </p:txBody>
      </p:sp>
    </p:spTree>
    <p:extLst>
      <p:ext uri="{BB962C8B-B14F-4D97-AF65-F5344CB8AC3E}">
        <p14:creationId xmlns:p14="http://schemas.microsoft.com/office/powerpoint/2010/main" val="983859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2FC364C-2D99-3B45-9E11-9067B77064F4}" type="slidenum">
              <a:rPr lang="en-US" smtClean="0"/>
              <a:t>25</a:t>
            </a:fld>
            <a:endParaRPr lang="en-US"/>
          </a:p>
        </p:txBody>
      </p:sp>
    </p:spTree>
    <p:extLst>
      <p:ext uri="{BB962C8B-B14F-4D97-AF65-F5344CB8AC3E}">
        <p14:creationId xmlns:p14="http://schemas.microsoft.com/office/powerpoint/2010/main" val="9556459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85DCB92-E3BC-1A4E-A367-861E4491F4F4}" type="slidenum">
              <a:rPr lang="en-US" smtClean="0"/>
              <a:t>27</a:t>
            </a:fld>
            <a:endParaRPr lang="en-US"/>
          </a:p>
        </p:txBody>
      </p:sp>
    </p:spTree>
    <p:extLst>
      <p:ext uri="{BB962C8B-B14F-4D97-AF65-F5344CB8AC3E}">
        <p14:creationId xmlns:p14="http://schemas.microsoft.com/office/powerpoint/2010/main" val="20703463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85DCB92-E3BC-1A4E-A367-861E4491F4F4}" type="slidenum">
              <a:rPr lang="en-US" smtClean="0"/>
              <a:t>29</a:t>
            </a:fld>
            <a:endParaRPr lang="en-US"/>
          </a:p>
        </p:txBody>
      </p:sp>
    </p:spTree>
    <p:extLst>
      <p:ext uri="{BB962C8B-B14F-4D97-AF65-F5344CB8AC3E}">
        <p14:creationId xmlns:p14="http://schemas.microsoft.com/office/powerpoint/2010/main" val="6295105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2FC364C-2D99-3B45-9E11-9067B77064F4}" type="slidenum">
              <a:rPr lang="en-US" smtClean="0"/>
              <a:t>32</a:t>
            </a:fld>
            <a:endParaRPr lang="en-US"/>
          </a:p>
        </p:txBody>
      </p:sp>
    </p:spTree>
    <p:extLst>
      <p:ext uri="{BB962C8B-B14F-4D97-AF65-F5344CB8AC3E}">
        <p14:creationId xmlns:p14="http://schemas.microsoft.com/office/powerpoint/2010/main" val="4186894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2FC364C-2D99-3B45-9E11-9067B77064F4}" type="slidenum">
              <a:rPr lang="en-US" smtClean="0"/>
              <a:t>33</a:t>
            </a:fld>
            <a:endParaRPr lang="en-US"/>
          </a:p>
        </p:txBody>
      </p:sp>
    </p:spTree>
    <p:extLst>
      <p:ext uri="{BB962C8B-B14F-4D97-AF65-F5344CB8AC3E}">
        <p14:creationId xmlns:p14="http://schemas.microsoft.com/office/powerpoint/2010/main" val="23030345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2FC364C-2D99-3B45-9E11-9067B77064F4}" type="slidenum">
              <a:rPr lang="en-US" smtClean="0"/>
              <a:t>36</a:t>
            </a:fld>
            <a:endParaRPr lang="en-US"/>
          </a:p>
        </p:txBody>
      </p:sp>
    </p:spTree>
    <p:extLst>
      <p:ext uri="{BB962C8B-B14F-4D97-AF65-F5344CB8AC3E}">
        <p14:creationId xmlns:p14="http://schemas.microsoft.com/office/powerpoint/2010/main" val="21972974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2FC364C-2D99-3B45-9E11-9067B77064F4}" type="slidenum">
              <a:rPr lang="en-US" smtClean="0"/>
              <a:t>39</a:t>
            </a:fld>
            <a:endParaRPr lang="en-US"/>
          </a:p>
        </p:txBody>
      </p:sp>
    </p:spTree>
    <p:extLst>
      <p:ext uri="{BB962C8B-B14F-4D97-AF65-F5344CB8AC3E}">
        <p14:creationId xmlns:p14="http://schemas.microsoft.com/office/powerpoint/2010/main" val="2932613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1AF11922-92BE-964F-BBEC-40F644130461}" type="slidenum">
              <a:rPr lang="en-US" smtClean="0"/>
              <a:t>47</a:t>
            </a:fld>
            <a:endParaRPr lang="en-US"/>
          </a:p>
        </p:txBody>
      </p:sp>
    </p:spTree>
    <p:extLst>
      <p:ext uri="{BB962C8B-B14F-4D97-AF65-F5344CB8AC3E}">
        <p14:creationId xmlns:p14="http://schemas.microsoft.com/office/powerpoint/2010/main" val="12280658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3FC19F7A-94B5-1C5C-5B72-21D82D5F2CAB}"/>
              </a:ext>
            </a:extLst>
          </p:cNvPr>
          <p:cNvSpPr>
            <a:spLocks noGrp="1"/>
          </p:cNvSpPr>
          <p:nvPr>
            <p:ph type="pic" sz="quarter" idx="13"/>
          </p:nvPr>
        </p:nvSpPr>
        <p:spPr>
          <a:xfrm>
            <a:off x="0" y="0"/>
            <a:ext cx="12192000" cy="3509963"/>
          </a:xfrm>
        </p:spPr>
        <p:txBody>
          <a:bodyPr/>
          <a:lstStyle/>
          <a:p>
            <a:endParaRPr lang="en-US"/>
          </a:p>
        </p:txBody>
      </p:sp>
      <p:sp>
        <p:nvSpPr>
          <p:cNvPr id="2" name="Title 1">
            <a:extLst>
              <a:ext uri="{FF2B5EF4-FFF2-40B4-BE49-F238E27FC236}">
                <a16:creationId xmlns:a16="http://schemas.microsoft.com/office/drawing/2014/main" id="{A3E82EC3-E4BC-5E37-B0B7-EB553B668362}"/>
              </a:ext>
            </a:extLst>
          </p:cNvPr>
          <p:cNvSpPr>
            <a:spLocks noGrp="1"/>
          </p:cNvSpPr>
          <p:nvPr>
            <p:ph type="ctrTitle"/>
          </p:nvPr>
        </p:nvSpPr>
        <p:spPr>
          <a:xfrm>
            <a:off x="838200" y="2503487"/>
            <a:ext cx="9829800" cy="1006475"/>
          </a:xfrm>
        </p:spPr>
        <p:txBody>
          <a:bodyPr anchor="b"/>
          <a:lstStyle>
            <a:lvl1pPr algn="ctr">
              <a:defRPr sz="6000" cap="all" baseline="0">
                <a:solidFill>
                  <a:schemeClr val="bg1"/>
                </a:solidFill>
              </a:defRPr>
            </a:lvl1pPr>
          </a:lstStyle>
          <a:p>
            <a:r>
              <a:rPr lang="en-US" dirty="0"/>
              <a:t>Click to edit Master title style</a:t>
            </a:r>
          </a:p>
        </p:txBody>
      </p:sp>
      <p:sp>
        <p:nvSpPr>
          <p:cNvPr id="3" name="Subtitle 2">
            <a:extLst>
              <a:ext uri="{FF2B5EF4-FFF2-40B4-BE49-F238E27FC236}">
                <a16:creationId xmlns:a16="http://schemas.microsoft.com/office/drawing/2014/main" id="{4084F358-2D2E-468F-E73E-9E9FDB0753DC}"/>
              </a:ext>
            </a:extLst>
          </p:cNvPr>
          <p:cNvSpPr>
            <a:spLocks noGrp="1"/>
          </p:cNvSpPr>
          <p:nvPr>
            <p:ph type="subTitle" idx="1"/>
          </p:nvPr>
        </p:nvSpPr>
        <p:spPr>
          <a:xfrm>
            <a:off x="838200" y="3602038"/>
            <a:ext cx="105156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B3FC78CC-910D-39A5-CBAD-783EA53032E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EBBA73DE-5E14-98EF-318E-76A2C3451A87}"/>
              </a:ext>
            </a:extLst>
          </p:cNvPr>
          <p:cNvSpPr>
            <a:spLocks noGrp="1"/>
          </p:cNvSpPr>
          <p:nvPr>
            <p:ph type="ftr" sz="quarter" idx="11"/>
          </p:nvPr>
        </p:nvSpPr>
        <p:spPr/>
        <p:txBody>
          <a:bodyPr/>
          <a:lstStyle/>
          <a:p>
            <a:r>
              <a:rPr lang="en-US"/>
              <a:t>Hutmacher / Im</a:t>
            </a:r>
            <a:endParaRPr lang="en-US" dirty="0"/>
          </a:p>
        </p:txBody>
      </p:sp>
      <p:sp>
        <p:nvSpPr>
          <p:cNvPr id="6" name="Slide Number Placeholder 5">
            <a:extLst>
              <a:ext uri="{FF2B5EF4-FFF2-40B4-BE49-F238E27FC236}">
                <a16:creationId xmlns:a16="http://schemas.microsoft.com/office/drawing/2014/main" id="{8ABFA957-3037-E6BF-BA0E-78ED8FF4612F}"/>
              </a:ext>
            </a:extLst>
          </p:cNvPr>
          <p:cNvSpPr>
            <a:spLocks noGrp="1"/>
          </p:cNvSpPr>
          <p:nvPr>
            <p:ph type="sldNum" sz="quarter" idx="12"/>
          </p:nvPr>
        </p:nvSpPr>
        <p:spPr/>
        <p:txBody>
          <a:bodyPr/>
          <a:lstStyle/>
          <a:p>
            <a:fld id="{8505CD30-FFC1-F944-B95D-AB5E9DE27F3F}" type="slidenum">
              <a:rPr lang="en-US" smtClean="0"/>
              <a:t>‹#›</a:t>
            </a:fld>
            <a:endParaRPr lang="en-US"/>
          </a:p>
        </p:txBody>
      </p:sp>
    </p:spTree>
    <p:extLst>
      <p:ext uri="{BB962C8B-B14F-4D97-AF65-F5344CB8AC3E}">
        <p14:creationId xmlns:p14="http://schemas.microsoft.com/office/powerpoint/2010/main" val="35405933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8E3A159-1640-99B9-7043-F1B64CB902FC}"/>
              </a:ext>
            </a:extLst>
          </p:cNvPr>
          <p:cNvSpPr/>
          <p:nvPr userDrawn="1"/>
        </p:nvSpPr>
        <p:spPr>
          <a:xfrm>
            <a:off x="0" y="0"/>
            <a:ext cx="12192000" cy="132556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AB9D16-24F4-2F58-D1A7-C1F8BF630381}"/>
              </a:ext>
            </a:extLst>
          </p:cNvPr>
          <p:cNvSpPr>
            <a:spLocks noGrp="1"/>
          </p:cNvSpPr>
          <p:nvPr>
            <p:ph type="title"/>
          </p:nvPr>
        </p:nvSpPr>
        <p:spPr>
          <a:xfrm>
            <a:off x="838200" y="365126"/>
            <a:ext cx="10515600" cy="960438"/>
          </a:xfrm>
        </p:spPr>
        <p:txBody>
          <a:bodyPr/>
          <a:lstStyle>
            <a:lvl1pPr>
              <a:defRPr cap="all" baseline="0">
                <a:solidFill>
                  <a:schemeClr val="bg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92E50CF7-FBF6-3F35-3384-29619C443C6A}"/>
              </a:ext>
            </a:extLst>
          </p:cNvPr>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9A0FA375-247C-8B76-16A2-C356E4567D96}"/>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08D91511-7C36-4CD3-940E-28186DF2DB1D}"/>
              </a:ext>
            </a:extLst>
          </p:cNvPr>
          <p:cNvSpPr>
            <a:spLocks noGrp="1"/>
          </p:cNvSpPr>
          <p:nvPr>
            <p:ph type="ftr" sz="quarter" idx="11"/>
          </p:nvPr>
        </p:nvSpPr>
        <p:spPr/>
        <p:txBody>
          <a:bodyPr/>
          <a:lstStyle/>
          <a:p>
            <a:r>
              <a:rPr lang="en-US"/>
              <a:t>Hutmacher / Im</a:t>
            </a:r>
          </a:p>
        </p:txBody>
      </p:sp>
      <p:sp>
        <p:nvSpPr>
          <p:cNvPr id="6" name="Slide Number Placeholder 5">
            <a:extLst>
              <a:ext uri="{FF2B5EF4-FFF2-40B4-BE49-F238E27FC236}">
                <a16:creationId xmlns:a16="http://schemas.microsoft.com/office/drawing/2014/main" id="{012C6843-A153-E838-0199-6F3EFE6FF5F4}"/>
              </a:ext>
            </a:extLst>
          </p:cNvPr>
          <p:cNvSpPr>
            <a:spLocks noGrp="1"/>
          </p:cNvSpPr>
          <p:nvPr>
            <p:ph type="sldNum" sz="quarter" idx="12"/>
          </p:nvPr>
        </p:nvSpPr>
        <p:spPr/>
        <p:txBody>
          <a:bodyPr/>
          <a:lstStyle/>
          <a:p>
            <a:fld id="{8505CD30-FFC1-F944-B95D-AB5E9DE27F3F}" type="slidenum">
              <a:rPr lang="en-US" smtClean="0"/>
              <a:t>‹#›</a:t>
            </a:fld>
            <a:endParaRPr lang="en-US"/>
          </a:p>
        </p:txBody>
      </p:sp>
    </p:spTree>
    <p:extLst>
      <p:ext uri="{BB962C8B-B14F-4D97-AF65-F5344CB8AC3E}">
        <p14:creationId xmlns:p14="http://schemas.microsoft.com/office/powerpoint/2010/main" val="581533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Snip Same Side Corner Rectangle 7">
            <a:extLst>
              <a:ext uri="{FF2B5EF4-FFF2-40B4-BE49-F238E27FC236}">
                <a16:creationId xmlns:a16="http://schemas.microsoft.com/office/drawing/2014/main" id="{906D19B3-36C4-53A8-167B-5E0420BC0AB0}"/>
              </a:ext>
            </a:extLst>
          </p:cNvPr>
          <p:cNvSpPr/>
          <p:nvPr userDrawn="1"/>
        </p:nvSpPr>
        <p:spPr>
          <a:xfrm rot="5400000">
            <a:off x="-820271" y="820271"/>
            <a:ext cx="6861175" cy="5214284"/>
          </a:xfrm>
          <a:prstGeom prst="snip2SameRect">
            <a:avLst>
              <a:gd name="adj1" fmla="val 50000"/>
              <a:gd name="adj2" fmla="val 0"/>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E57C20-D87D-6FF5-9721-05EF6C478B34}"/>
              </a:ext>
            </a:extLst>
          </p:cNvPr>
          <p:cNvSpPr>
            <a:spLocks noGrp="1"/>
          </p:cNvSpPr>
          <p:nvPr>
            <p:ph type="title"/>
          </p:nvPr>
        </p:nvSpPr>
        <p:spPr>
          <a:xfrm>
            <a:off x="831850" y="1709738"/>
            <a:ext cx="3417421" cy="2852737"/>
          </a:xfrm>
        </p:spPr>
        <p:txBody>
          <a:bodyPr anchor="b">
            <a:normAutofit/>
          </a:bodyPr>
          <a:lstStyle>
            <a:lvl1pPr>
              <a:defRPr sz="4600" cap="all" baseline="0">
                <a:solidFill>
                  <a:schemeClr val="bg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3584501E-4D4E-4163-5802-1E4C12BD4CCD}"/>
              </a:ext>
            </a:extLst>
          </p:cNvPr>
          <p:cNvSpPr>
            <a:spLocks noGrp="1"/>
          </p:cNvSpPr>
          <p:nvPr>
            <p:ph type="body" idx="1"/>
          </p:nvPr>
        </p:nvSpPr>
        <p:spPr>
          <a:xfrm>
            <a:off x="5795682" y="457201"/>
            <a:ext cx="5551767" cy="5632450"/>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36BA689F-8135-8ECA-DF2A-207EEA91727B}"/>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8C080F68-587E-03AE-340B-457D0B356886}"/>
              </a:ext>
            </a:extLst>
          </p:cNvPr>
          <p:cNvSpPr>
            <a:spLocks noGrp="1"/>
          </p:cNvSpPr>
          <p:nvPr>
            <p:ph type="ftr" sz="quarter" idx="11"/>
          </p:nvPr>
        </p:nvSpPr>
        <p:spPr/>
        <p:txBody>
          <a:bodyPr/>
          <a:lstStyle/>
          <a:p>
            <a:r>
              <a:rPr lang="en-US"/>
              <a:t>Hutmacher / Im</a:t>
            </a:r>
          </a:p>
        </p:txBody>
      </p:sp>
      <p:sp>
        <p:nvSpPr>
          <p:cNvPr id="6" name="Slide Number Placeholder 5">
            <a:extLst>
              <a:ext uri="{FF2B5EF4-FFF2-40B4-BE49-F238E27FC236}">
                <a16:creationId xmlns:a16="http://schemas.microsoft.com/office/drawing/2014/main" id="{26FE17AD-B2CA-44BC-8F0B-27B1A8D2D8F6}"/>
              </a:ext>
            </a:extLst>
          </p:cNvPr>
          <p:cNvSpPr>
            <a:spLocks noGrp="1"/>
          </p:cNvSpPr>
          <p:nvPr>
            <p:ph type="sldNum" sz="quarter" idx="12"/>
          </p:nvPr>
        </p:nvSpPr>
        <p:spPr/>
        <p:txBody>
          <a:bodyPr/>
          <a:lstStyle/>
          <a:p>
            <a:fld id="{8505CD30-FFC1-F944-B95D-AB5E9DE27F3F}" type="slidenum">
              <a:rPr lang="en-US" smtClean="0"/>
              <a:t>‹#›</a:t>
            </a:fld>
            <a:endParaRPr lang="en-US"/>
          </a:p>
        </p:txBody>
      </p:sp>
    </p:spTree>
    <p:extLst>
      <p:ext uri="{BB962C8B-B14F-4D97-AF65-F5344CB8AC3E}">
        <p14:creationId xmlns:p14="http://schemas.microsoft.com/office/powerpoint/2010/main" val="11783989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5CA2F1AC-FEE7-0DC9-8347-17ADA6582678}"/>
              </a:ext>
            </a:extLst>
          </p:cNvPr>
          <p:cNvSpPr>
            <a:spLocks noGrp="1"/>
          </p:cNvSpPr>
          <p:nvPr>
            <p:ph type="pic" sz="quarter" idx="13"/>
          </p:nvPr>
        </p:nvSpPr>
        <p:spPr>
          <a:xfrm>
            <a:off x="2420938" y="-3175"/>
            <a:ext cx="9771062" cy="6861175"/>
          </a:xfrm>
        </p:spPr>
        <p:txBody>
          <a:bodyPr/>
          <a:lstStyle/>
          <a:p>
            <a:endParaRPr lang="en-US"/>
          </a:p>
        </p:txBody>
      </p:sp>
      <p:sp>
        <p:nvSpPr>
          <p:cNvPr id="8" name="Snip Same Side Corner Rectangle 7">
            <a:extLst>
              <a:ext uri="{FF2B5EF4-FFF2-40B4-BE49-F238E27FC236}">
                <a16:creationId xmlns:a16="http://schemas.microsoft.com/office/drawing/2014/main" id="{906D19B3-36C4-53A8-167B-5E0420BC0AB0}"/>
              </a:ext>
            </a:extLst>
          </p:cNvPr>
          <p:cNvSpPr/>
          <p:nvPr userDrawn="1"/>
        </p:nvSpPr>
        <p:spPr>
          <a:xfrm rot="5400000">
            <a:off x="-820271" y="820271"/>
            <a:ext cx="6861175" cy="5214284"/>
          </a:xfrm>
          <a:prstGeom prst="snip2SameRect">
            <a:avLst>
              <a:gd name="adj1" fmla="val 50000"/>
              <a:gd name="adj2" fmla="val 0"/>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a:extLst>
              <a:ext uri="{FF2B5EF4-FFF2-40B4-BE49-F238E27FC236}">
                <a16:creationId xmlns:a16="http://schemas.microsoft.com/office/drawing/2014/main" id="{36BA689F-8135-8ECA-DF2A-207EEA91727B}"/>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8C080F68-587E-03AE-340B-457D0B356886}"/>
              </a:ext>
            </a:extLst>
          </p:cNvPr>
          <p:cNvSpPr>
            <a:spLocks noGrp="1"/>
          </p:cNvSpPr>
          <p:nvPr>
            <p:ph type="ftr" sz="quarter" idx="11"/>
          </p:nvPr>
        </p:nvSpPr>
        <p:spPr/>
        <p:txBody>
          <a:bodyPr/>
          <a:lstStyle/>
          <a:p>
            <a:r>
              <a:rPr lang="en-US"/>
              <a:t>Hutmacher / Im</a:t>
            </a:r>
          </a:p>
        </p:txBody>
      </p:sp>
      <p:sp>
        <p:nvSpPr>
          <p:cNvPr id="6" name="Slide Number Placeholder 5">
            <a:extLst>
              <a:ext uri="{FF2B5EF4-FFF2-40B4-BE49-F238E27FC236}">
                <a16:creationId xmlns:a16="http://schemas.microsoft.com/office/drawing/2014/main" id="{26FE17AD-B2CA-44BC-8F0B-27B1A8D2D8F6}"/>
              </a:ext>
            </a:extLst>
          </p:cNvPr>
          <p:cNvSpPr>
            <a:spLocks noGrp="1"/>
          </p:cNvSpPr>
          <p:nvPr>
            <p:ph type="sldNum" sz="quarter" idx="12"/>
          </p:nvPr>
        </p:nvSpPr>
        <p:spPr/>
        <p:txBody>
          <a:bodyPr/>
          <a:lstStyle/>
          <a:p>
            <a:fld id="{8505CD30-FFC1-F944-B95D-AB5E9DE27F3F}" type="slidenum">
              <a:rPr lang="en-US" smtClean="0"/>
              <a:t>‹#›</a:t>
            </a:fld>
            <a:endParaRPr lang="en-US"/>
          </a:p>
        </p:txBody>
      </p:sp>
      <p:sp>
        <p:nvSpPr>
          <p:cNvPr id="10" name="Title 1">
            <a:extLst>
              <a:ext uri="{FF2B5EF4-FFF2-40B4-BE49-F238E27FC236}">
                <a16:creationId xmlns:a16="http://schemas.microsoft.com/office/drawing/2014/main" id="{D45E2E27-F409-1FF8-EAAF-E30922AD70CC}"/>
              </a:ext>
            </a:extLst>
          </p:cNvPr>
          <p:cNvSpPr>
            <a:spLocks noGrp="1"/>
          </p:cNvSpPr>
          <p:nvPr>
            <p:ph type="title"/>
          </p:nvPr>
        </p:nvSpPr>
        <p:spPr>
          <a:xfrm>
            <a:off x="831850" y="1709738"/>
            <a:ext cx="3417421" cy="2852737"/>
          </a:xfrm>
        </p:spPr>
        <p:txBody>
          <a:bodyPr anchor="b">
            <a:normAutofit/>
          </a:bodyPr>
          <a:lstStyle>
            <a:lvl1pPr>
              <a:defRPr sz="4600" cap="all" baseline="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2216915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C13A724-D1DE-30E1-92C5-D79E52AB4FCB}"/>
              </a:ext>
            </a:extLst>
          </p:cNvPr>
          <p:cNvSpPr/>
          <p:nvPr userDrawn="1"/>
        </p:nvSpPr>
        <p:spPr>
          <a:xfrm>
            <a:off x="0" y="0"/>
            <a:ext cx="12192000" cy="132556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9860F85-B7A5-A463-8E8F-A1AF7C893BFE}"/>
              </a:ext>
            </a:extLst>
          </p:cNvPr>
          <p:cNvSpPr>
            <a:spLocks noGrp="1"/>
          </p:cNvSpPr>
          <p:nvPr>
            <p:ph type="title"/>
          </p:nvPr>
        </p:nvSpPr>
        <p:spPr>
          <a:xfrm>
            <a:off x="838200" y="365126"/>
            <a:ext cx="10515600" cy="960438"/>
          </a:xfrm>
        </p:spPr>
        <p:txBody>
          <a:bodyPr/>
          <a:lstStyle>
            <a:lvl1pPr>
              <a:defRPr>
                <a:solidFill>
                  <a:schemeClr val="bg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DA3E4E01-B2EB-B694-223E-24D4F5CC52F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C5AFAD4-787B-4DB7-9525-E68692A0BEA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C1DD8D2-EBE6-1BF5-DB93-2BD2E25CA9B6}"/>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F2B55DA6-82DC-83B6-3CE6-B131C94D085A}"/>
              </a:ext>
            </a:extLst>
          </p:cNvPr>
          <p:cNvSpPr>
            <a:spLocks noGrp="1"/>
          </p:cNvSpPr>
          <p:nvPr>
            <p:ph type="ftr" sz="quarter" idx="11"/>
          </p:nvPr>
        </p:nvSpPr>
        <p:spPr/>
        <p:txBody>
          <a:bodyPr/>
          <a:lstStyle/>
          <a:p>
            <a:r>
              <a:rPr lang="en-US"/>
              <a:t>Hutmacher / Im</a:t>
            </a:r>
          </a:p>
        </p:txBody>
      </p:sp>
      <p:sp>
        <p:nvSpPr>
          <p:cNvPr id="7" name="Slide Number Placeholder 6">
            <a:extLst>
              <a:ext uri="{FF2B5EF4-FFF2-40B4-BE49-F238E27FC236}">
                <a16:creationId xmlns:a16="http://schemas.microsoft.com/office/drawing/2014/main" id="{D39316A7-FCE8-6B76-BFF3-9B940ABC9978}"/>
              </a:ext>
            </a:extLst>
          </p:cNvPr>
          <p:cNvSpPr>
            <a:spLocks noGrp="1"/>
          </p:cNvSpPr>
          <p:nvPr>
            <p:ph type="sldNum" sz="quarter" idx="12"/>
          </p:nvPr>
        </p:nvSpPr>
        <p:spPr/>
        <p:txBody>
          <a:bodyPr/>
          <a:lstStyle/>
          <a:p>
            <a:fld id="{8505CD30-FFC1-F944-B95D-AB5E9DE27F3F}" type="slidenum">
              <a:rPr lang="en-US" smtClean="0"/>
              <a:t>‹#›</a:t>
            </a:fld>
            <a:endParaRPr lang="en-US"/>
          </a:p>
        </p:txBody>
      </p:sp>
    </p:spTree>
    <p:extLst>
      <p:ext uri="{BB962C8B-B14F-4D97-AF65-F5344CB8AC3E}">
        <p14:creationId xmlns:p14="http://schemas.microsoft.com/office/powerpoint/2010/main" val="21172660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3EA6AC90-ACEA-E633-9216-9116A6825D0E}"/>
              </a:ext>
            </a:extLst>
          </p:cNvPr>
          <p:cNvSpPr/>
          <p:nvPr userDrawn="1"/>
        </p:nvSpPr>
        <p:spPr>
          <a:xfrm>
            <a:off x="0" y="1325563"/>
            <a:ext cx="12192000" cy="664836"/>
          </a:xfrm>
          <a:prstGeom prst="rect">
            <a:avLst/>
          </a:pr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A6763918-1FF0-3763-F82F-A1382C0B6FFE}"/>
              </a:ext>
            </a:extLst>
          </p:cNvPr>
          <p:cNvSpPr/>
          <p:nvPr userDrawn="1"/>
        </p:nvSpPr>
        <p:spPr>
          <a:xfrm>
            <a:off x="0" y="0"/>
            <a:ext cx="12192000" cy="132556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83463E6-B820-E46E-C6A1-0362C753504A}"/>
              </a:ext>
            </a:extLst>
          </p:cNvPr>
          <p:cNvSpPr>
            <a:spLocks noGrp="1"/>
          </p:cNvSpPr>
          <p:nvPr>
            <p:ph type="title"/>
          </p:nvPr>
        </p:nvSpPr>
        <p:spPr>
          <a:xfrm>
            <a:off x="839788" y="365126"/>
            <a:ext cx="10515600" cy="960438"/>
          </a:xfrm>
        </p:spPr>
        <p:txBody>
          <a:bodyPr/>
          <a:lstStyle>
            <a:lvl1pPr>
              <a:defRPr>
                <a:solidFill>
                  <a:schemeClr val="bg1"/>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47EEEF03-0C56-1963-7DFC-7148D545FE93}"/>
              </a:ext>
            </a:extLst>
          </p:cNvPr>
          <p:cNvSpPr>
            <a:spLocks noGrp="1"/>
          </p:cNvSpPr>
          <p:nvPr>
            <p:ph type="body" idx="1"/>
          </p:nvPr>
        </p:nvSpPr>
        <p:spPr>
          <a:xfrm>
            <a:off x="839788" y="1734951"/>
            <a:ext cx="5157787" cy="159076"/>
          </a:xfrm>
        </p:spPr>
        <p:txBody>
          <a:bodyPr anchor="b"/>
          <a:lstStyle>
            <a:lvl1pPr marL="0" indent="0">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BBFDE7B6-DC81-D910-AFF0-1EFA1E086673}"/>
              </a:ext>
            </a:extLst>
          </p:cNvPr>
          <p:cNvSpPr>
            <a:spLocks noGrp="1"/>
          </p:cNvSpPr>
          <p:nvPr>
            <p:ph sz="half" idx="2"/>
          </p:nvPr>
        </p:nvSpPr>
        <p:spPr>
          <a:xfrm>
            <a:off x="839788" y="2157086"/>
            <a:ext cx="5157787" cy="403257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F4A31637-9E77-1BD3-54F1-0C24EDC25FEE}"/>
              </a:ext>
            </a:extLst>
          </p:cNvPr>
          <p:cNvSpPr>
            <a:spLocks noGrp="1"/>
          </p:cNvSpPr>
          <p:nvPr>
            <p:ph type="body" sz="quarter" idx="3"/>
          </p:nvPr>
        </p:nvSpPr>
        <p:spPr>
          <a:xfrm>
            <a:off x="6172200" y="1681163"/>
            <a:ext cx="5183188" cy="212864"/>
          </a:xfrm>
        </p:spPr>
        <p:txBody>
          <a:bodyPr anchor="b"/>
          <a:lstStyle>
            <a:lvl1pPr marL="0" indent="0">
              <a:buNone/>
              <a:defRPr sz="24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E4DE9FC-B0A1-C58C-7443-A64E69EF937E}"/>
              </a:ext>
            </a:extLst>
          </p:cNvPr>
          <p:cNvSpPr>
            <a:spLocks noGrp="1"/>
          </p:cNvSpPr>
          <p:nvPr>
            <p:ph sz="quarter" idx="4"/>
          </p:nvPr>
        </p:nvSpPr>
        <p:spPr>
          <a:xfrm>
            <a:off x="6172200" y="2157086"/>
            <a:ext cx="5183188" cy="403257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5C5FD0F7-6002-673C-F47A-399EFFE27BC6}"/>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63D3E230-E0EB-CACD-883F-A32D7D8A8169}"/>
              </a:ext>
            </a:extLst>
          </p:cNvPr>
          <p:cNvSpPr>
            <a:spLocks noGrp="1"/>
          </p:cNvSpPr>
          <p:nvPr>
            <p:ph type="ftr" sz="quarter" idx="11"/>
          </p:nvPr>
        </p:nvSpPr>
        <p:spPr/>
        <p:txBody>
          <a:bodyPr/>
          <a:lstStyle/>
          <a:p>
            <a:r>
              <a:rPr lang="en-US"/>
              <a:t>Hutmacher / Im</a:t>
            </a:r>
          </a:p>
        </p:txBody>
      </p:sp>
      <p:sp>
        <p:nvSpPr>
          <p:cNvPr id="9" name="Slide Number Placeholder 8">
            <a:extLst>
              <a:ext uri="{FF2B5EF4-FFF2-40B4-BE49-F238E27FC236}">
                <a16:creationId xmlns:a16="http://schemas.microsoft.com/office/drawing/2014/main" id="{3A82CECD-0ABB-8AE9-02A7-1E114BBE2442}"/>
              </a:ext>
            </a:extLst>
          </p:cNvPr>
          <p:cNvSpPr>
            <a:spLocks noGrp="1"/>
          </p:cNvSpPr>
          <p:nvPr>
            <p:ph type="sldNum" sz="quarter" idx="12"/>
          </p:nvPr>
        </p:nvSpPr>
        <p:spPr/>
        <p:txBody>
          <a:bodyPr/>
          <a:lstStyle/>
          <a:p>
            <a:fld id="{8505CD30-FFC1-F944-B95D-AB5E9DE27F3F}" type="slidenum">
              <a:rPr lang="en-US" smtClean="0"/>
              <a:t>‹#›</a:t>
            </a:fld>
            <a:endParaRPr lang="en-US"/>
          </a:p>
        </p:txBody>
      </p:sp>
    </p:spTree>
    <p:extLst>
      <p:ext uri="{BB962C8B-B14F-4D97-AF65-F5344CB8AC3E}">
        <p14:creationId xmlns:p14="http://schemas.microsoft.com/office/powerpoint/2010/main" val="30160313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49894A53-BD29-EBA4-165C-1AD8F34EF8F5}"/>
              </a:ext>
            </a:extLst>
          </p:cNvPr>
          <p:cNvSpPr/>
          <p:nvPr userDrawn="1"/>
        </p:nvSpPr>
        <p:spPr>
          <a:xfrm>
            <a:off x="0" y="0"/>
            <a:ext cx="12192000" cy="132556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7C5D932-740A-C943-CD46-96421032624D}"/>
              </a:ext>
            </a:extLst>
          </p:cNvPr>
          <p:cNvSpPr>
            <a:spLocks noGrp="1"/>
          </p:cNvSpPr>
          <p:nvPr>
            <p:ph type="title"/>
          </p:nvPr>
        </p:nvSpPr>
        <p:spPr>
          <a:xfrm>
            <a:off x="838200" y="365126"/>
            <a:ext cx="10515600" cy="960438"/>
          </a:xfrm>
        </p:spPr>
        <p:txBody>
          <a:bodyPr/>
          <a:lstStyle>
            <a:lvl1pPr>
              <a:defRPr>
                <a:solidFill>
                  <a:schemeClr val="bg1"/>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9EA9EA33-27A1-8836-E532-7052E00E2813}"/>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2A601BD9-EB28-3628-5AA6-42DD07E075AF}"/>
              </a:ext>
            </a:extLst>
          </p:cNvPr>
          <p:cNvSpPr>
            <a:spLocks noGrp="1"/>
          </p:cNvSpPr>
          <p:nvPr>
            <p:ph type="ftr" sz="quarter" idx="11"/>
          </p:nvPr>
        </p:nvSpPr>
        <p:spPr/>
        <p:txBody>
          <a:bodyPr/>
          <a:lstStyle/>
          <a:p>
            <a:r>
              <a:rPr lang="en-US"/>
              <a:t>Hutmacher / Im</a:t>
            </a:r>
          </a:p>
        </p:txBody>
      </p:sp>
      <p:sp>
        <p:nvSpPr>
          <p:cNvPr id="5" name="Slide Number Placeholder 4">
            <a:extLst>
              <a:ext uri="{FF2B5EF4-FFF2-40B4-BE49-F238E27FC236}">
                <a16:creationId xmlns:a16="http://schemas.microsoft.com/office/drawing/2014/main" id="{D0670A1A-FDC3-DCEE-7AA1-40DF7B447758}"/>
              </a:ext>
            </a:extLst>
          </p:cNvPr>
          <p:cNvSpPr>
            <a:spLocks noGrp="1"/>
          </p:cNvSpPr>
          <p:nvPr>
            <p:ph type="sldNum" sz="quarter" idx="12"/>
          </p:nvPr>
        </p:nvSpPr>
        <p:spPr/>
        <p:txBody>
          <a:bodyPr/>
          <a:lstStyle/>
          <a:p>
            <a:fld id="{8505CD30-FFC1-F944-B95D-AB5E9DE27F3F}" type="slidenum">
              <a:rPr lang="en-US" smtClean="0"/>
              <a:t>‹#›</a:t>
            </a:fld>
            <a:endParaRPr lang="en-US"/>
          </a:p>
        </p:txBody>
      </p:sp>
    </p:spTree>
    <p:extLst>
      <p:ext uri="{BB962C8B-B14F-4D97-AF65-F5344CB8AC3E}">
        <p14:creationId xmlns:p14="http://schemas.microsoft.com/office/powerpoint/2010/main" val="39508105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99BEAA8-2BEE-6EAB-E49D-A2F40EF64DDA}"/>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97925C21-ECEA-E9DA-42DC-37FC430A19A1}"/>
              </a:ext>
            </a:extLst>
          </p:cNvPr>
          <p:cNvSpPr>
            <a:spLocks noGrp="1"/>
          </p:cNvSpPr>
          <p:nvPr>
            <p:ph type="ftr" sz="quarter" idx="11"/>
          </p:nvPr>
        </p:nvSpPr>
        <p:spPr/>
        <p:txBody>
          <a:bodyPr/>
          <a:lstStyle/>
          <a:p>
            <a:r>
              <a:rPr lang="en-US"/>
              <a:t>Hutmacher / Im</a:t>
            </a:r>
          </a:p>
        </p:txBody>
      </p:sp>
      <p:sp>
        <p:nvSpPr>
          <p:cNvPr id="4" name="Slide Number Placeholder 3">
            <a:extLst>
              <a:ext uri="{FF2B5EF4-FFF2-40B4-BE49-F238E27FC236}">
                <a16:creationId xmlns:a16="http://schemas.microsoft.com/office/drawing/2014/main" id="{A36FF976-42D3-BB0C-E85F-E298CA2E6548}"/>
              </a:ext>
            </a:extLst>
          </p:cNvPr>
          <p:cNvSpPr>
            <a:spLocks noGrp="1"/>
          </p:cNvSpPr>
          <p:nvPr>
            <p:ph type="sldNum" sz="quarter" idx="12"/>
          </p:nvPr>
        </p:nvSpPr>
        <p:spPr/>
        <p:txBody>
          <a:bodyPr/>
          <a:lstStyle/>
          <a:p>
            <a:fld id="{8505CD30-FFC1-F944-B95D-AB5E9DE27F3F}" type="slidenum">
              <a:rPr lang="en-US" smtClean="0"/>
              <a:t>‹#›</a:t>
            </a:fld>
            <a:endParaRPr lang="en-US"/>
          </a:p>
        </p:txBody>
      </p:sp>
    </p:spTree>
    <p:extLst>
      <p:ext uri="{BB962C8B-B14F-4D97-AF65-F5344CB8AC3E}">
        <p14:creationId xmlns:p14="http://schemas.microsoft.com/office/powerpoint/2010/main" val="33763065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202A8FB1-7417-D98D-F3C2-499552452527}"/>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A1F7DBED-A130-6421-77D9-C4D0AD0CECB5}"/>
              </a:ext>
            </a:extLst>
          </p:cNvPr>
          <p:cNvSpPr>
            <a:spLocks noGrp="1"/>
          </p:cNvSpPr>
          <p:nvPr>
            <p:ph type="ftr" sz="quarter" idx="11"/>
          </p:nvPr>
        </p:nvSpPr>
        <p:spPr/>
        <p:txBody>
          <a:bodyPr/>
          <a:lstStyle/>
          <a:p>
            <a:r>
              <a:rPr lang="en-US"/>
              <a:t>Hutmacher / Im</a:t>
            </a:r>
            <a:endParaRPr lang="en-US" dirty="0"/>
          </a:p>
        </p:txBody>
      </p:sp>
      <p:sp>
        <p:nvSpPr>
          <p:cNvPr id="5" name="Slide Number Placeholder 4">
            <a:extLst>
              <a:ext uri="{FF2B5EF4-FFF2-40B4-BE49-F238E27FC236}">
                <a16:creationId xmlns:a16="http://schemas.microsoft.com/office/drawing/2014/main" id="{985E1893-3A51-293B-FDA8-E2BF4DCC8D0B}"/>
              </a:ext>
            </a:extLst>
          </p:cNvPr>
          <p:cNvSpPr>
            <a:spLocks noGrp="1"/>
          </p:cNvSpPr>
          <p:nvPr>
            <p:ph type="sldNum" sz="quarter" idx="12"/>
          </p:nvPr>
        </p:nvSpPr>
        <p:spPr/>
        <p:txBody>
          <a:bodyPr/>
          <a:lstStyle/>
          <a:p>
            <a:fld id="{8505CD30-FFC1-F944-B95D-AB5E9DE27F3F}" type="slidenum">
              <a:rPr lang="en-US" smtClean="0"/>
              <a:t>‹#›</a:t>
            </a:fld>
            <a:endParaRPr lang="en-US" dirty="0"/>
          </a:p>
        </p:txBody>
      </p:sp>
      <p:sp>
        <p:nvSpPr>
          <p:cNvPr id="6" name="Rectangle 5">
            <a:extLst>
              <a:ext uri="{FF2B5EF4-FFF2-40B4-BE49-F238E27FC236}">
                <a16:creationId xmlns:a16="http://schemas.microsoft.com/office/drawing/2014/main" id="{EC15A86B-94FA-CE83-7B55-292BCE71CB08}"/>
              </a:ext>
            </a:extLst>
          </p:cNvPr>
          <p:cNvSpPr/>
          <p:nvPr userDrawn="1"/>
        </p:nvSpPr>
        <p:spPr>
          <a:xfrm>
            <a:off x="0" y="0"/>
            <a:ext cx="12192000" cy="132556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a:extLst>
              <a:ext uri="{FF2B5EF4-FFF2-40B4-BE49-F238E27FC236}">
                <a16:creationId xmlns:a16="http://schemas.microsoft.com/office/drawing/2014/main" id="{48829AA5-6A7B-6B1A-6237-19087336F479}"/>
              </a:ext>
            </a:extLst>
          </p:cNvPr>
          <p:cNvSpPr>
            <a:spLocks noGrp="1"/>
          </p:cNvSpPr>
          <p:nvPr>
            <p:ph type="title"/>
          </p:nvPr>
        </p:nvSpPr>
        <p:spPr>
          <a:xfrm>
            <a:off x="838200" y="365126"/>
            <a:ext cx="10515600" cy="960438"/>
          </a:xfrm>
        </p:spPr>
        <p:txBody>
          <a:bodyPr/>
          <a:lstStyle>
            <a:lvl1pPr>
              <a:defRPr>
                <a:solidFill>
                  <a:schemeClr val="bg1"/>
                </a:solidFill>
              </a:defRPr>
            </a:lvl1pPr>
          </a:lstStyle>
          <a:p>
            <a:r>
              <a:rPr lang="en-US" dirty="0"/>
              <a:t>Click to edit Master title style</a:t>
            </a:r>
          </a:p>
        </p:txBody>
      </p:sp>
      <p:sp>
        <p:nvSpPr>
          <p:cNvPr id="13" name="Rectangle 12">
            <a:extLst>
              <a:ext uri="{FF2B5EF4-FFF2-40B4-BE49-F238E27FC236}">
                <a16:creationId xmlns:a16="http://schemas.microsoft.com/office/drawing/2014/main" id="{29BDF8CE-A9EF-1D1B-F6BC-B96D2BF1CDDB}"/>
              </a:ext>
            </a:extLst>
          </p:cNvPr>
          <p:cNvSpPr/>
          <p:nvPr userDrawn="1"/>
        </p:nvSpPr>
        <p:spPr>
          <a:xfrm>
            <a:off x="313764" y="3146612"/>
            <a:ext cx="2743201" cy="3012141"/>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icture Placeholder 8">
            <a:extLst>
              <a:ext uri="{FF2B5EF4-FFF2-40B4-BE49-F238E27FC236}">
                <a16:creationId xmlns:a16="http://schemas.microsoft.com/office/drawing/2014/main" id="{65A654EA-1F4A-DEBC-B39C-145AF16C971D}"/>
              </a:ext>
            </a:extLst>
          </p:cNvPr>
          <p:cNvSpPr>
            <a:spLocks noGrp="1"/>
          </p:cNvSpPr>
          <p:nvPr>
            <p:ph type="pic" sz="quarter" idx="13"/>
          </p:nvPr>
        </p:nvSpPr>
        <p:spPr>
          <a:xfrm>
            <a:off x="313764" y="1690689"/>
            <a:ext cx="2743201" cy="2742640"/>
          </a:xfrm>
          <a:prstGeom prst="ellipse">
            <a:avLst/>
          </a:prstGeom>
        </p:spPr>
        <p:txBody>
          <a:bodyPr/>
          <a:lstStyle/>
          <a:p>
            <a:endParaRPr lang="en-US"/>
          </a:p>
        </p:txBody>
      </p:sp>
      <p:sp>
        <p:nvSpPr>
          <p:cNvPr id="16" name="Text Placeholder 15">
            <a:extLst>
              <a:ext uri="{FF2B5EF4-FFF2-40B4-BE49-F238E27FC236}">
                <a16:creationId xmlns:a16="http://schemas.microsoft.com/office/drawing/2014/main" id="{E65307BF-A05A-3D14-C049-DA45D26BA6E0}"/>
              </a:ext>
            </a:extLst>
          </p:cNvPr>
          <p:cNvSpPr>
            <a:spLocks noGrp="1"/>
          </p:cNvSpPr>
          <p:nvPr>
            <p:ph type="body" sz="quarter" idx="14"/>
          </p:nvPr>
        </p:nvSpPr>
        <p:spPr>
          <a:xfrm>
            <a:off x="496888" y="4630926"/>
            <a:ext cx="2393950" cy="1352362"/>
          </a:xfrm>
        </p:spPr>
        <p:txBody>
          <a:bodyPr/>
          <a:lstStyle>
            <a:lvl1pPr>
              <a:defRPr sz="2000"/>
            </a:lvl1pPr>
          </a:lstStyle>
          <a:p>
            <a:pPr lvl="0"/>
            <a:r>
              <a:rPr lang="en-US" dirty="0"/>
              <a:t>Click to edit Master text styles</a:t>
            </a:r>
          </a:p>
        </p:txBody>
      </p:sp>
      <p:sp>
        <p:nvSpPr>
          <p:cNvPr id="17" name="Rectangle 16">
            <a:extLst>
              <a:ext uri="{FF2B5EF4-FFF2-40B4-BE49-F238E27FC236}">
                <a16:creationId xmlns:a16="http://schemas.microsoft.com/office/drawing/2014/main" id="{5FDFFEE9-22D2-8B3E-1EAB-5B1CCCB94CAE}"/>
              </a:ext>
            </a:extLst>
          </p:cNvPr>
          <p:cNvSpPr/>
          <p:nvPr userDrawn="1"/>
        </p:nvSpPr>
        <p:spPr>
          <a:xfrm>
            <a:off x="3240089" y="3146612"/>
            <a:ext cx="2743201" cy="3012141"/>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Picture Placeholder 8">
            <a:extLst>
              <a:ext uri="{FF2B5EF4-FFF2-40B4-BE49-F238E27FC236}">
                <a16:creationId xmlns:a16="http://schemas.microsoft.com/office/drawing/2014/main" id="{C1AC1536-6972-8B62-E798-10349892D81C}"/>
              </a:ext>
            </a:extLst>
          </p:cNvPr>
          <p:cNvSpPr>
            <a:spLocks noGrp="1"/>
          </p:cNvSpPr>
          <p:nvPr>
            <p:ph type="pic" sz="quarter" idx="15"/>
          </p:nvPr>
        </p:nvSpPr>
        <p:spPr>
          <a:xfrm>
            <a:off x="3240089" y="1690689"/>
            <a:ext cx="2743201" cy="2742640"/>
          </a:xfrm>
          <a:prstGeom prst="ellipse">
            <a:avLst/>
          </a:prstGeom>
        </p:spPr>
        <p:txBody>
          <a:bodyPr/>
          <a:lstStyle/>
          <a:p>
            <a:endParaRPr lang="en-US"/>
          </a:p>
        </p:txBody>
      </p:sp>
      <p:sp>
        <p:nvSpPr>
          <p:cNvPr id="19" name="Text Placeholder 15">
            <a:extLst>
              <a:ext uri="{FF2B5EF4-FFF2-40B4-BE49-F238E27FC236}">
                <a16:creationId xmlns:a16="http://schemas.microsoft.com/office/drawing/2014/main" id="{1AA9B473-034C-9F9E-7083-15163A1B4D7B}"/>
              </a:ext>
            </a:extLst>
          </p:cNvPr>
          <p:cNvSpPr>
            <a:spLocks noGrp="1"/>
          </p:cNvSpPr>
          <p:nvPr>
            <p:ph type="body" sz="quarter" idx="16"/>
          </p:nvPr>
        </p:nvSpPr>
        <p:spPr>
          <a:xfrm>
            <a:off x="3423213" y="4630926"/>
            <a:ext cx="2393950" cy="1352362"/>
          </a:xfrm>
        </p:spPr>
        <p:txBody>
          <a:bodyPr/>
          <a:lstStyle>
            <a:lvl1pPr>
              <a:defRPr sz="2000"/>
            </a:lvl1pPr>
          </a:lstStyle>
          <a:p>
            <a:pPr lvl="0"/>
            <a:r>
              <a:rPr lang="en-US" dirty="0"/>
              <a:t>Click to edit Master text styles</a:t>
            </a:r>
          </a:p>
        </p:txBody>
      </p:sp>
      <p:sp>
        <p:nvSpPr>
          <p:cNvPr id="20" name="Rectangle 19">
            <a:extLst>
              <a:ext uri="{FF2B5EF4-FFF2-40B4-BE49-F238E27FC236}">
                <a16:creationId xmlns:a16="http://schemas.microsoft.com/office/drawing/2014/main" id="{1ABED3E2-4315-622C-8A87-F96EAED8D3EC}"/>
              </a:ext>
            </a:extLst>
          </p:cNvPr>
          <p:cNvSpPr/>
          <p:nvPr userDrawn="1"/>
        </p:nvSpPr>
        <p:spPr>
          <a:xfrm>
            <a:off x="6166414" y="3146612"/>
            <a:ext cx="2743201" cy="3012141"/>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Picture Placeholder 8">
            <a:extLst>
              <a:ext uri="{FF2B5EF4-FFF2-40B4-BE49-F238E27FC236}">
                <a16:creationId xmlns:a16="http://schemas.microsoft.com/office/drawing/2014/main" id="{53493B77-7630-0C19-5AFA-2A90EA72DF79}"/>
              </a:ext>
            </a:extLst>
          </p:cNvPr>
          <p:cNvSpPr>
            <a:spLocks noGrp="1"/>
          </p:cNvSpPr>
          <p:nvPr>
            <p:ph type="pic" sz="quarter" idx="17"/>
          </p:nvPr>
        </p:nvSpPr>
        <p:spPr>
          <a:xfrm>
            <a:off x="6166414" y="1690689"/>
            <a:ext cx="2743201" cy="2742640"/>
          </a:xfrm>
          <a:prstGeom prst="ellipse">
            <a:avLst/>
          </a:prstGeom>
        </p:spPr>
        <p:txBody>
          <a:bodyPr/>
          <a:lstStyle/>
          <a:p>
            <a:endParaRPr lang="en-US"/>
          </a:p>
        </p:txBody>
      </p:sp>
      <p:sp>
        <p:nvSpPr>
          <p:cNvPr id="22" name="Text Placeholder 15">
            <a:extLst>
              <a:ext uri="{FF2B5EF4-FFF2-40B4-BE49-F238E27FC236}">
                <a16:creationId xmlns:a16="http://schemas.microsoft.com/office/drawing/2014/main" id="{6C60A911-7C1A-D00E-30F4-B77D5AAB44E4}"/>
              </a:ext>
            </a:extLst>
          </p:cNvPr>
          <p:cNvSpPr>
            <a:spLocks noGrp="1"/>
          </p:cNvSpPr>
          <p:nvPr>
            <p:ph type="body" sz="quarter" idx="18"/>
          </p:nvPr>
        </p:nvSpPr>
        <p:spPr>
          <a:xfrm>
            <a:off x="6349538" y="4630926"/>
            <a:ext cx="2393950" cy="1352362"/>
          </a:xfrm>
        </p:spPr>
        <p:txBody>
          <a:bodyPr/>
          <a:lstStyle>
            <a:lvl1pPr>
              <a:defRPr sz="2000"/>
            </a:lvl1pPr>
          </a:lstStyle>
          <a:p>
            <a:pPr lvl="0"/>
            <a:r>
              <a:rPr lang="en-US" dirty="0"/>
              <a:t>Click to edit Master text styles</a:t>
            </a:r>
          </a:p>
        </p:txBody>
      </p:sp>
      <p:sp>
        <p:nvSpPr>
          <p:cNvPr id="23" name="Rectangle 22">
            <a:extLst>
              <a:ext uri="{FF2B5EF4-FFF2-40B4-BE49-F238E27FC236}">
                <a16:creationId xmlns:a16="http://schemas.microsoft.com/office/drawing/2014/main" id="{E6BD9924-9969-338F-D656-CD52FCB50EC7}"/>
              </a:ext>
            </a:extLst>
          </p:cNvPr>
          <p:cNvSpPr/>
          <p:nvPr userDrawn="1"/>
        </p:nvSpPr>
        <p:spPr>
          <a:xfrm>
            <a:off x="9135035" y="3146612"/>
            <a:ext cx="2743201" cy="3012141"/>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8">
            <a:extLst>
              <a:ext uri="{FF2B5EF4-FFF2-40B4-BE49-F238E27FC236}">
                <a16:creationId xmlns:a16="http://schemas.microsoft.com/office/drawing/2014/main" id="{C402AA90-3D9E-B416-A18B-0D65D0A86674}"/>
              </a:ext>
            </a:extLst>
          </p:cNvPr>
          <p:cNvSpPr>
            <a:spLocks noGrp="1"/>
          </p:cNvSpPr>
          <p:nvPr>
            <p:ph type="pic" sz="quarter" idx="19"/>
          </p:nvPr>
        </p:nvSpPr>
        <p:spPr>
          <a:xfrm>
            <a:off x="9135035" y="1690689"/>
            <a:ext cx="2743201" cy="2742640"/>
          </a:xfrm>
          <a:prstGeom prst="ellipse">
            <a:avLst/>
          </a:prstGeom>
        </p:spPr>
        <p:txBody>
          <a:bodyPr/>
          <a:lstStyle/>
          <a:p>
            <a:endParaRPr lang="en-US"/>
          </a:p>
        </p:txBody>
      </p:sp>
      <p:sp>
        <p:nvSpPr>
          <p:cNvPr id="25" name="Text Placeholder 15">
            <a:extLst>
              <a:ext uri="{FF2B5EF4-FFF2-40B4-BE49-F238E27FC236}">
                <a16:creationId xmlns:a16="http://schemas.microsoft.com/office/drawing/2014/main" id="{51EF40F5-FEFC-E7DB-04C2-93EF83F9AC18}"/>
              </a:ext>
            </a:extLst>
          </p:cNvPr>
          <p:cNvSpPr>
            <a:spLocks noGrp="1"/>
          </p:cNvSpPr>
          <p:nvPr>
            <p:ph type="body" sz="quarter" idx="20"/>
          </p:nvPr>
        </p:nvSpPr>
        <p:spPr>
          <a:xfrm>
            <a:off x="9318159" y="4630926"/>
            <a:ext cx="2393950" cy="1352362"/>
          </a:xfrm>
        </p:spPr>
        <p:txBody>
          <a:bodyPr/>
          <a:lstStyle>
            <a:lvl1pPr>
              <a:defRPr sz="2000"/>
            </a:lvl1pPr>
          </a:lstStyle>
          <a:p>
            <a:pPr lvl="0"/>
            <a:r>
              <a:rPr lang="en-US" dirty="0"/>
              <a:t>Click to edit Master text styles</a:t>
            </a:r>
          </a:p>
        </p:txBody>
      </p:sp>
    </p:spTree>
    <p:extLst>
      <p:ext uri="{BB962C8B-B14F-4D97-AF65-F5344CB8AC3E}">
        <p14:creationId xmlns:p14="http://schemas.microsoft.com/office/powerpoint/2010/main" val="22815584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Snip Single Corner Rectangle 10">
            <a:extLst>
              <a:ext uri="{FF2B5EF4-FFF2-40B4-BE49-F238E27FC236}">
                <a16:creationId xmlns:a16="http://schemas.microsoft.com/office/drawing/2014/main" id="{542FE896-01A0-0BE2-49EC-291CD3874455}"/>
              </a:ext>
            </a:extLst>
          </p:cNvPr>
          <p:cNvSpPr/>
          <p:nvPr userDrawn="1"/>
        </p:nvSpPr>
        <p:spPr>
          <a:xfrm rot="10800000" flipH="1">
            <a:off x="0" y="1"/>
            <a:ext cx="4772025" cy="2057400"/>
          </a:xfrm>
          <a:prstGeom prst="snip1Rect">
            <a:avLst>
              <a:gd name="adj" fmla="val 40850"/>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D77517-4F37-FD4E-8A64-617078B994D8}"/>
              </a:ext>
            </a:extLst>
          </p:cNvPr>
          <p:cNvSpPr>
            <a:spLocks noGrp="1"/>
          </p:cNvSpPr>
          <p:nvPr>
            <p:ph type="title"/>
          </p:nvPr>
        </p:nvSpPr>
        <p:spPr>
          <a:xfrm>
            <a:off x="839788" y="457200"/>
            <a:ext cx="3932237" cy="1250576"/>
          </a:xfrm>
        </p:spPr>
        <p:txBody>
          <a:bodyPr anchor="b"/>
          <a:lstStyle>
            <a:lvl1pPr>
              <a:defRPr sz="3200">
                <a:solidFill>
                  <a:schemeClr val="bg1"/>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65DD9E8A-EF2D-E712-68AB-734C7982BA5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3D5AA82-8AB7-EE40-8722-9E5F66B590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12943551-B9B4-8B41-DFB7-BB5E536A1F0B}"/>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ACBFBCB-49EA-3CAB-1919-16523309ACE6}"/>
              </a:ext>
            </a:extLst>
          </p:cNvPr>
          <p:cNvSpPr>
            <a:spLocks noGrp="1"/>
          </p:cNvSpPr>
          <p:nvPr>
            <p:ph type="ftr" sz="quarter" idx="11"/>
          </p:nvPr>
        </p:nvSpPr>
        <p:spPr/>
        <p:txBody>
          <a:bodyPr/>
          <a:lstStyle/>
          <a:p>
            <a:r>
              <a:rPr lang="en-US"/>
              <a:t>Hutmacher / Im</a:t>
            </a:r>
          </a:p>
        </p:txBody>
      </p:sp>
      <p:sp>
        <p:nvSpPr>
          <p:cNvPr id="7" name="Slide Number Placeholder 6">
            <a:extLst>
              <a:ext uri="{FF2B5EF4-FFF2-40B4-BE49-F238E27FC236}">
                <a16:creationId xmlns:a16="http://schemas.microsoft.com/office/drawing/2014/main" id="{CD37BB40-E178-FE03-2F3F-2BB3782DE7E0}"/>
              </a:ext>
            </a:extLst>
          </p:cNvPr>
          <p:cNvSpPr>
            <a:spLocks noGrp="1"/>
          </p:cNvSpPr>
          <p:nvPr>
            <p:ph type="sldNum" sz="quarter" idx="12"/>
          </p:nvPr>
        </p:nvSpPr>
        <p:spPr/>
        <p:txBody>
          <a:bodyPr/>
          <a:lstStyle/>
          <a:p>
            <a:fld id="{8505CD30-FFC1-F944-B95D-AB5E9DE27F3F}" type="slidenum">
              <a:rPr lang="en-US" smtClean="0"/>
              <a:t>‹#›</a:t>
            </a:fld>
            <a:endParaRPr lang="en-US"/>
          </a:p>
        </p:txBody>
      </p:sp>
    </p:spTree>
    <p:extLst>
      <p:ext uri="{BB962C8B-B14F-4D97-AF65-F5344CB8AC3E}">
        <p14:creationId xmlns:p14="http://schemas.microsoft.com/office/powerpoint/2010/main" val="26270988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5565CFD5-5B0E-BD4A-A761-7B886401A6D8}" type="datetimeFigureOut">
              <a:rPr lang="en-US" smtClean="0"/>
              <a:t>6/24/24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E9C4F8-7103-1C44-820B-972B0DEDED12}" type="slidenum">
              <a:rPr lang="en-US" smtClean="0"/>
              <a:t>‹#›</a:t>
            </a:fld>
            <a:endParaRPr lang="en-US"/>
          </a:p>
        </p:txBody>
      </p:sp>
    </p:spTree>
    <p:extLst>
      <p:ext uri="{BB962C8B-B14F-4D97-AF65-F5344CB8AC3E}">
        <p14:creationId xmlns:p14="http://schemas.microsoft.com/office/powerpoint/2010/main" val="41631843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5_Custom Layout">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DF766909-44DB-9549-ADCF-19CC899418E8}"/>
              </a:ext>
            </a:extLst>
          </p:cNvPr>
          <p:cNvSpPr>
            <a:spLocks noGrp="1"/>
          </p:cNvSpPr>
          <p:nvPr>
            <p:ph type="pic" sz="quarter" idx="10"/>
          </p:nvPr>
        </p:nvSpPr>
        <p:spPr>
          <a:xfrm>
            <a:off x="0" y="0"/>
            <a:ext cx="12192000" cy="3805238"/>
          </a:xfrm>
          <a:solidFill>
            <a:schemeClr val="tx2"/>
          </a:solidFill>
        </p:spPr>
        <p:txBody>
          <a:bodyPr/>
          <a:lstStyle>
            <a:lvl1pPr>
              <a:defRPr>
                <a:solidFill>
                  <a:schemeClr val="bg1"/>
                </a:solidFill>
              </a:defRPr>
            </a:lvl1pPr>
          </a:lstStyle>
          <a:p>
            <a:endParaRPr lang="en-US"/>
          </a:p>
        </p:txBody>
      </p:sp>
      <p:sp>
        <p:nvSpPr>
          <p:cNvPr id="2" name="Title 1">
            <a:extLst>
              <a:ext uri="{FF2B5EF4-FFF2-40B4-BE49-F238E27FC236}">
                <a16:creationId xmlns:a16="http://schemas.microsoft.com/office/drawing/2014/main" id="{34A17ED2-1F49-304C-B176-8885B708D98B}"/>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45703955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1_Custom Layout">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C4056838-59A2-F44C-BFC0-D296D2850816}"/>
              </a:ext>
            </a:extLst>
          </p:cNvPr>
          <p:cNvSpPr>
            <a:spLocks noGrp="1"/>
          </p:cNvSpPr>
          <p:nvPr>
            <p:ph type="pic" sz="quarter" idx="10"/>
          </p:nvPr>
        </p:nvSpPr>
        <p:spPr>
          <a:xfrm>
            <a:off x="0" y="0"/>
            <a:ext cx="12192000" cy="6858000"/>
          </a:xfrm>
          <a:solidFill>
            <a:schemeClr val="tx1"/>
          </a:solidFill>
        </p:spPr>
        <p:txBody>
          <a:bodyPr/>
          <a:lstStyle>
            <a:lvl1pPr>
              <a:defRPr>
                <a:solidFill>
                  <a:schemeClr val="bg1"/>
                </a:solidFill>
              </a:defRPr>
            </a:lvl1pPr>
          </a:lstStyle>
          <a:p>
            <a:endParaRPr lang="en-US" dirty="0"/>
          </a:p>
        </p:txBody>
      </p:sp>
      <p:sp>
        <p:nvSpPr>
          <p:cNvPr id="2" name="Title 1">
            <a:extLst>
              <a:ext uri="{FF2B5EF4-FFF2-40B4-BE49-F238E27FC236}">
                <a16:creationId xmlns:a16="http://schemas.microsoft.com/office/drawing/2014/main" id="{34A17ED2-1F49-304C-B176-8885B708D98B}"/>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394418127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0_Custom Layout">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0A258D18-A7EC-CE43-81DB-8CC545C80E60}"/>
              </a:ext>
            </a:extLst>
          </p:cNvPr>
          <p:cNvSpPr/>
          <p:nvPr userDrawn="1"/>
        </p:nvSpPr>
        <p:spPr>
          <a:xfrm>
            <a:off x="8603673" y="0"/>
            <a:ext cx="3588326"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Light" panose="02000000000000000000" pitchFamily="2" charset="0"/>
              <a:ea typeface="Roboto Light" panose="02000000000000000000" pitchFamily="2" charset="0"/>
            </a:endParaRPr>
          </a:p>
        </p:txBody>
      </p:sp>
      <p:pic>
        <p:nvPicPr>
          <p:cNvPr id="5" name="Picture 4" descr="A screen shot of a computer&#10;&#10;Description automatically generated">
            <a:extLst>
              <a:ext uri="{FF2B5EF4-FFF2-40B4-BE49-F238E27FC236}">
                <a16:creationId xmlns:a16="http://schemas.microsoft.com/office/drawing/2014/main" id="{56E93F89-6F61-934E-BED2-8CBF3471A18A}"/>
              </a:ext>
            </a:extLst>
          </p:cNvPr>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4561098" y="1465179"/>
            <a:ext cx="8099003" cy="5392821"/>
          </a:xfrm>
          <a:prstGeom prst="rect">
            <a:avLst/>
          </a:prstGeom>
        </p:spPr>
      </p:pic>
      <p:sp>
        <p:nvSpPr>
          <p:cNvPr id="2" name="Title 1">
            <a:extLst>
              <a:ext uri="{FF2B5EF4-FFF2-40B4-BE49-F238E27FC236}">
                <a16:creationId xmlns:a16="http://schemas.microsoft.com/office/drawing/2014/main" id="{34A17ED2-1F49-304C-B176-8885B708D98B}"/>
              </a:ext>
            </a:extLst>
          </p:cNvPr>
          <p:cNvSpPr>
            <a:spLocks noGrp="1"/>
          </p:cNvSpPr>
          <p:nvPr>
            <p:ph type="title"/>
          </p:nvPr>
        </p:nvSpPr>
        <p:spPr>
          <a:xfrm>
            <a:off x="838200" y="365125"/>
            <a:ext cx="4241245" cy="2752147"/>
          </a:xfrm>
        </p:spPr>
        <p:txBody>
          <a:bodyPr/>
          <a:lstStyle/>
          <a:p>
            <a:r>
              <a:rPr lang="en-US"/>
              <a:t>Click to edit Master title style</a:t>
            </a:r>
          </a:p>
        </p:txBody>
      </p:sp>
      <p:sp>
        <p:nvSpPr>
          <p:cNvPr id="4" name="Picture Placeholder 6">
            <a:extLst>
              <a:ext uri="{FF2B5EF4-FFF2-40B4-BE49-F238E27FC236}">
                <a16:creationId xmlns:a16="http://schemas.microsoft.com/office/drawing/2014/main" id="{9CB07F85-CE16-E64B-A3F5-2E8409872BCA}"/>
              </a:ext>
            </a:extLst>
          </p:cNvPr>
          <p:cNvSpPr>
            <a:spLocks noGrp="1"/>
          </p:cNvSpPr>
          <p:nvPr>
            <p:ph type="pic" sz="quarter" idx="13"/>
          </p:nvPr>
        </p:nvSpPr>
        <p:spPr>
          <a:xfrm>
            <a:off x="5918662" y="2111542"/>
            <a:ext cx="5434121" cy="3380875"/>
          </a:xfrm>
          <a:ln>
            <a:solidFill>
              <a:schemeClr val="bg1">
                <a:lumMod val="85000"/>
              </a:schemeClr>
            </a:solidFill>
          </a:ln>
        </p:spPr>
        <p:txBody>
          <a:bodyPr/>
          <a:lstStyle/>
          <a:p>
            <a:endParaRPr lang="en-US" dirty="0"/>
          </a:p>
        </p:txBody>
      </p:sp>
    </p:spTree>
    <p:extLst>
      <p:ext uri="{BB962C8B-B14F-4D97-AF65-F5344CB8AC3E}">
        <p14:creationId xmlns:p14="http://schemas.microsoft.com/office/powerpoint/2010/main" val="72514166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7_Custom Layout">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DF766909-44DB-9549-ADCF-19CC899418E8}"/>
              </a:ext>
            </a:extLst>
          </p:cNvPr>
          <p:cNvSpPr>
            <a:spLocks noGrp="1"/>
          </p:cNvSpPr>
          <p:nvPr>
            <p:ph type="pic" sz="quarter" idx="10" hasCustomPrompt="1"/>
          </p:nvPr>
        </p:nvSpPr>
        <p:spPr>
          <a:xfrm>
            <a:off x="1" y="0"/>
            <a:ext cx="6106886" cy="6858000"/>
          </a:xfrm>
          <a:custGeom>
            <a:avLst/>
            <a:gdLst>
              <a:gd name="connsiteX0" fmla="*/ 0 w 4539343"/>
              <a:gd name="connsiteY0" fmla="*/ 0 h 6858000"/>
              <a:gd name="connsiteX1" fmla="*/ 4539343 w 4539343"/>
              <a:gd name="connsiteY1" fmla="*/ 0 h 6858000"/>
              <a:gd name="connsiteX2" fmla="*/ 4539343 w 4539343"/>
              <a:gd name="connsiteY2" fmla="*/ 6858000 h 6858000"/>
              <a:gd name="connsiteX3" fmla="*/ 0 w 4539343"/>
              <a:gd name="connsiteY3" fmla="*/ 6858000 h 6858000"/>
              <a:gd name="connsiteX4" fmla="*/ 0 w 4539343"/>
              <a:gd name="connsiteY4" fmla="*/ 0 h 6858000"/>
              <a:gd name="connsiteX0" fmla="*/ 0 w 6106886"/>
              <a:gd name="connsiteY0" fmla="*/ 0 h 6858000"/>
              <a:gd name="connsiteX1" fmla="*/ 4539343 w 6106886"/>
              <a:gd name="connsiteY1" fmla="*/ 0 h 6858000"/>
              <a:gd name="connsiteX2" fmla="*/ 6106886 w 6106886"/>
              <a:gd name="connsiteY2" fmla="*/ 6858000 h 6858000"/>
              <a:gd name="connsiteX3" fmla="*/ 0 w 6106886"/>
              <a:gd name="connsiteY3" fmla="*/ 6858000 h 6858000"/>
              <a:gd name="connsiteX4" fmla="*/ 0 w 6106886"/>
              <a:gd name="connsiteY4" fmla="*/ 0 h 6858000"/>
              <a:gd name="connsiteX0" fmla="*/ 0 w 6106886"/>
              <a:gd name="connsiteY0" fmla="*/ 0 h 6858000"/>
              <a:gd name="connsiteX1" fmla="*/ 2416628 w 6106886"/>
              <a:gd name="connsiteY1" fmla="*/ 0 h 6858000"/>
              <a:gd name="connsiteX2" fmla="*/ 6106886 w 6106886"/>
              <a:gd name="connsiteY2" fmla="*/ 6858000 h 6858000"/>
              <a:gd name="connsiteX3" fmla="*/ 0 w 6106886"/>
              <a:gd name="connsiteY3" fmla="*/ 6858000 h 6858000"/>
              <a:gd name="connsiteX4" fmla="*/ 0 w 610688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06886" h="6858000">
                <a:moveTo>
                  <a:pt x="0" y="0"/>
                </a:moveTo>
                <a:lnTo>
                  <a:pt x="2416628" y="0"/>
                </a:lnTo>
                <a:lnTo>
                  <a:pt x="6106886" y="6858000"/>
                </a:lnTo>
                <a:lnTo>
                  <a:pt x="0" y="6858000"/>
                </a:lnTo>
                <a:lnTo>
                  <a:pt x="0" y="0"/>
                </a:lnTo>
                <a:close/>
              </a:path>
            </a:pathLst>
          </a:custGeom>
          <a:solidFill>
            <a:schemeClr val="tx2"/>
          </a:solidFill>
        </p:spPr>
        <p:txBody>
          <a:bodyPr/>
          <a:lstStyle/>
          <a:p>
            <a:r>
              <a:rPr lang="en-US" dirty="0"/>
              <a:t>pic</a:t>
            </a:r>
          </a:p>
        </p:txBody>
      </p:sp>
      <p:sp>
        <p:nvSpPr>
          <p:cNvPr id="2" name="Title 1">
            <a:extLst>
              <a:ext uri="{FF2B5EF4-FFF2-40B4-BE49-F238E27FC236}">
                <a16:creationId xmlns:a16="http://schemas.microsoft.com/office/drawing/2014/main" id="{34A17ED2-1F49-304C-B176-8885B708D98B}"/>
              </a:ext>
            </a:extLst>
          </p:cNvPr>
          <p:cNvSpPr>
            <a:spLocks noGrp="1"/>
          </p:cNvSpPr>
          <p:nvPr>
            <p:ph type="title"/>
          </p:nvPr>
        </p:nvSpPr>
        <p:spPr>
          <a:xfrm>
            <a:off x="3592287" y="365126"/>
            <a:ext cx="8033656" cy="825046"/>
          </a:xfrm>
        </p:spPr>
        <p:txBody>
          <a:bodyPr/>
          <a:lstStyle/>
          <a:p>
            <a:r>
              <a:rPr lang="en-US" dirty="0"/>
              <a:t>Click to edit Master title style</a:t>
            </a:r>
          </a:p>
        </p:txBody>
      </p:sp>
    </p:spTree>
    <p:extLst>
      <p:ext uri="{BB962C8B-B14F-4D97-AF65-F5344CB8AC3E}">
        <p14:creationId xmlns:p14="http://schemas.microsoft.com/office/powerpoint/2010/main" val="31646838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A17ED2-1F49-304C-B176-8885B708D98B}"/>
              </a:ext>
            </a:extLst>
          </p:cNvPr>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5186207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82A3133-9C6C-E456-FCE0-D8DE8D54E8F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D5FC0B76-FA1A-72EC-F49B-5DDF36AF0F4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FC5F03E8-4940-73FA-52F0-3E7D615E143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endParaRPr lang="en-US" dirty="0"/>
          </a:p>
        </p:txBody>
      </p:sp>
      <p:sp>
        <p:nvSpPr>
          <p:cNvPr id="5" name="Footer Placeholder 4">
            <a:extLst>
              <a:ext uri="{FF2B5EF4-FFF2-40B4-BE49-F238E27FC236}">
                <a16:creationId xmlns:a16="http://schemas.microsoft.com/office/drawing/2014/main" id="{2878EE78-5E72-0E89-619E-831FA503EB6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r>
              <a:rPr lang="en-US"/>
              <a:t>Hutmacher / Im</a:t>
            </a:r>
            <a:endParaRPr lang="en-US" dirty="0"/>
          </a:p>
        </p:txBody>
      </p:sp>
      <p:sp>
        <p:nvSpPr>
          <p:cNvPr id="6" name="Slide Number Placeholder 5">
            <a:extLst>
              <a:ext uri="{FF2B5EF4-FFF2-40B4-BE49-F238E27FC236}">
                <a16:creationId xmlns:a16="http://schemas.microsoft.com/office/drawing/2014/main" id="{186C301F-567D-7778-B4FC-FE5C2FBE57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505CD30-FFC1-F944-B95D-AB5E9DE27F3F}" type="slidenum">
              <a:rPr lang="en-US" smtClean="0"/>
              <a:t>‹#›</a:t>
            </a:fld>
            <a:endParaRPr lang="en-US" dirty="0"/>
          </a:p>
        </p:txBody>
      </p:sp>
    </p:spTree>
    <p:extLst>
      <p:ext uri="{BB962C8B-B14F-4D97-AF65-F5344CB8AC3E}">
        <p14:creationId xmlns:p14="http://schemas.microsoft.com/office/powerpoint/2010/main" val="30979966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0" r:id="rId4"/>
    <p:sldLayoutId id="2147483652" r:id="rId5"/>
    <p:sldLayoutId id="2147483653" r:id="rId6"/>
    <p:sldLayoutId id="2147483654" r:id="rId7"/>
    <p:sldLayoutId id="2147483655" r:id="rId8"/>
    <p:sldLayoutId id="2147483661" r:id="rId9"/>
    <p:sldLayoutId id="2147483656" r:id="rId10"/>
    <p:sldLayoutId id="2147483662" r:id="rId11"/>
    <p:sldLayoutId id="2147483663" r:id="rId12"/>
    <p:sldLayoutId id="2147483664" r:id="rId13"/>
    <p:sldLayoutId id="2147483665" r:id="rId14"/>
    <p:sldLayoutId id="2147483666" r:id="rId15"/>
    <p:sldLayoutId id="2147483667" r:id="rId16"/>
  </p:sldLayoutIdLst>
  <p:hf sldNum="0" hdr="0" ftr="0" dt="0"/>
  <p:txStyles>
    <p:titleStyle>
      <a:lvl1pPr algn="l" defTabSz="914400" rtl="0" eaLnBrk="1" latinLnBrk="0" hangingPunct="1">
        <a:lnSpc>
          <a:spcPct val="90000"/>
        </a:lnSpc>
        <a:spcBef>
          <a:spcPct val="0"/>
        </a:spcBef>
        <a:buNone/>
        <a:defRPr sz="4000" b="1" i="0" kern="1200">
          <a:solidFill>
            <a:schemeClr val="tx1"/>
          </a:solidFill>
          <a:latin typeface="Meta-Bold" pitchFamily="2"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venir Book" panose="02000503020000020003"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venir Book" panose="02000503020000020003"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venir Book" panose="02000503020000020003"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venir Book" panose="02000503020000020003"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venir Book" panose="02000503020000020003"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7.png"/><Relationship Id="rId4" Type="http://schemas.openxmlformats.org/officeDocument/2006/relationships/image" Target="../media/image6.jpeg"/></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chart" Target="../charts/chart1.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hyperlink" Target="http://www.immappler.com/sandiegorivertrash/" TargetMode="External"/><Relationship Id="rId2" Type="http://schemas.openxmlformats.org/officeDocument/2006/relationships/hyperlink" Target="https://immappler.com/sandiegorivertrash/" TargetMode="External"/><Relationship Id="rId1" Type="http://schemas.openxmlformats.org/officeDocument/2006/relationships/slideLayout" Target="../slideLayouts/slideLayout14.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2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12.xml"/><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12.xml"/><Relationship Id="rId5" Type="http://schemas.openxmlformats.org/officeDocument/2006/relationships/image" Target="../media/image36.jpeg"/><Relationship Id="rId4" Type="http://schemas.openxmlformats.org/officeDocument/2006/relationships/image" Target="../media/image35.jpeg"/></Relationships>
</file>

<file path=ppt/slides/_rels/slide2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39.jpeg"/></Relationships>
</file>

<file path=ppt/slides/_rels/slide2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42.png"/></Relationships>
</file>

<file path=ppt/slides/_rels/slide28.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44.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8.xml"/><Relationship Id="rId1" Type="http://schemas.openxmlformats.org/officeDocument/2006/relationships/slideLayout" Target="../slideLayouts/slideLayout5.xml"/><Relationship Id="rId5" Type="http://schemas.openxmlformats.org/officeDocument/2006/relationships/image" Target="../media/image47.jpeg"/><Relationship Id="rId4" Type="http://schemas.openxmlformats.org/officeDocument/2006/relationships/image" Target="../media/image46.emf"/></Relationships>
</file>

<file path=ppt/slides/_rels/slide3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hyperlink" Target="https://immappler.com/sandiegorivertrash/" TargetMode="Externa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13.xml"/><Relationship Id="rId5" Type="http://schemas.openxmlformats.org/officeDocument/2006/relationships/image" Target="../media/image52.png"/><Relationship Id="rId4" Type="http://schemas.openxmlformats.org/officeDocument/2006/relationships/image" Target="../media/image51.pn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55.jpeg"/></Relationships>
</file>

<file path=ppt/slides/_rels/slide40.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jpe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62.jpeg"/><Relationship Id="rId7" Type="http://schemas.openxmlformats.org/officeDocument/2006/relationships/hyperlink" Target="http://www.sandiegoriver.org/" TargetMode="External"/><Relationship Id="rId2" Type="http://schemas.openxmlformats.org/officeDocument/2006/relationships/notesSlide" Target="../notesSlides/notesSlide12.xml"/><Relationship Id="rId1" Type="http://schemas.openxmlformats.org/officeDocument/2006/relationships/slideLayout" Target="../slideLayouts/slideLayout15.xml"/><Relationship Id="rId6" Type="http://schemas.openxmlformats.org/officeDocument/2006/relationships/hyperlink" Target="mailto:sarah@sandiegoriver.org" TargetMode="External"/><Relationship Id="rId5" Type="http://schemas.openxmlformats.org/officeDocument/2006/relationships/image" Target="../media/image64.png"/><Relationship Id="rId4" Type="http://schemas.openxmlformats.org/officeDocument/2006/relationships/image" Target="../media/image6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02E36F6D-ECDC-8877-CA7F-D1B6678206C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9" name="Rectangle 8">
            <a:extLst>
              <a:ext uri="{FF2B5EF4-FFF2-40B4-BE49-F238E27FC236}">
                <a16:creationId xmlns:a16="http://schemas.microsoft.com/office/drawing/2014/main" id="{9CEB6AE1-0A6E-6F4B-AEC8-FB6DB7932C03}"/>
              </a:ext>
            </a:extLst>
          </p:cNvPr>
          <p:cNvSpPr/>
          <p:nvPr/>
        </p:nvSpPr>
        <p:spPr>
          <a:xfrm>
            <a:off x="-107577" y="435874"/>
            <a:ext cx="12438529" cy="17281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E9ADC655-74E9-A846-9911-29194DAB9D27}"/>
              </a:ext>
            </a:extLst>
          </p:cNvPr>
          <p:cNvSpPr txBox="1"/>
          <p:nvPr/>
        </p:nvSpPr>
        <p:spPr>
          <a:xfrm>
            <a:off x="2892917" y="625127"/>
            <a:ext cx="9031871" cy="1538883"/>
          </a:xfrm>
          <a:prstGeom prst="rect">
            <a:avLst/>
          </a:prstGeom>
          <a:noFill/>
        </p:spPr>
        <p:txBody>
          <a:bodyPr wrap="square" rtlCol="0">
            <a:spAutoFit/>
          </a:bodyPr>
          <a:lstStyle/>
          <a:p>
            <a:r>
              <a:rPr lang="en-US" sz="2800" b="1" dirty="0">
                <a:solidFill>
                  <a:schemeClr val="bg1"/>
                </a:solidFill>
                <a:latin typeface="Meta-Bold" pitchFamily="2" charset="0"/>
                <a:cs typeface="MetaHeadlinePro" panose="020B0504030101020102" pitchFamily="34" charset="77"/>
              </a:rPr>
              <a:t>URBAN RIVER RESTORATION AND HOMELESSNESS</a:t>
            </a:r>
          </a:p>
          <a:p>
            <a:r>
              <a:rPr lang="en-US" sz="2400" b="1" dirty="0">
                <a:solidFill>
                  <a:schemeClr val="bg1"/>
                </a:solidFill>
                <a:latin typeface="Avenir Book" panose="02000503020000020003" pitchFamily="2" charset="0"/>
              </a:rPr>
              <a:t>Intersectional Solutions on the San Diego River</a:t>
            </a:r>
          </a:p>
          <a:p>
            <a:endParaRPr lang="en-US" sz="2400" b="1" dirty="0">
              <a:solidFill>
                <a:schemeClr val="bg1"/>
              </a:solidFill>
              <a:latin typeface="Avenir Book" panose="02000503020000020003" pitchFamily="2" charset="0"/>
            </a:endParaRPr>
          </a:p>
          <a:p>
            <a:r>
              <a:rPr lang="en-US" b="1" dirty="0">
                <a:solidFill>
                  <a:schemeClr val="bg1"/>
                </a:solidFill>
                <a:latin typeface="Avenir Book" panose="02000503020000020003" pitchFamily="2" charset="0"/>
              </a:rPr>
              <a:t>Sarah Hutmacher, Chief Operating Officer, The San Diego River Park Foundation</a:t>
            </a:r>
          </a:p>
        </p:txBody>
      </p:sp>
      <p:pic>
        <p:nvPicPr>
          <p:cNvPr id="8" name="Picture 7">
            <a:extLst>
              <a:ext uri="{FF2B5EF4-FFF2-40B4-BE49-F238E27FC236}">
                <a16:creationId xmlns:a16="http://schemas.microsoft.com/office/drawing/2014/main" id="{C6326398-2AE4-5544-8517-83ABB7E9FB3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1109" y="315440"/>
            <a:ext cx="1969003" cy="1969003"/>
          </a:xfrm>
          <a:prstGeom prst="rect">
            <a:avLst/>
          </a:prstGeom>
        </p:spPr>
      </p:pic>
    </p:spTree>
    <p:extLst>
      <p:ext uri="{BB962C8B-B14F-4D97-AF65-F5344CB8AC3E}">
        <p14:creationId xmlns:p14="http://schemas.microsoft.com/office/powerpoint/2010/main" val="473667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Placeholder 7">
            <a:extLst>
              <a:ext uri="{FF2B5EF4-FFF2-40B4-BE49-F238E27FC236}">
                <a16:creationId xmlns:a16="http://schemas.microsoft.com/office/drawing/2014/main" id="{68679267-B995-0C2D-0AD0-3B74EB5D2516}"/>
              </a:ext>
            </a:extLst>
          </p:cNvPr>
          <p:cNvPicPr>
            <a:picLocks noGrp="1" noChangeAspect="1"/>
          </p:cNvPicPr>
          <p:nvPr>
            <p:ph type="pic" sz="quarter" idx="10"/>
          </p:nvPr>
        </p:nvPicPr>
        <p:blipFill rotWithShape="1">
          <a:blip r:embed="rId2" cstate="email">
            <a:extLst>
              <a:ext uri="{28A0092B-C50C-407E-A947-70E740481C1C}">
                <a14:useLocalDpi xmlns:a14="http://schemas.microsoft.com/office/drawing/2010/main"/>
              </a:ext>
            </a:extLst>
          </a:blip>
          <a:srcRect/>
          <a:stretch/>
        </p:blipFill>
        <p:spPr>
          <a:xfrm rot="10800000">
            <a:off x="0" y="0"/>
            <a:ext cx="12192000" cy="3805238"/>
          </a:xfrm>
        </p:spPr>
      </p:pic>
      <p:sp>
        <p:nvSpPr>
          <p:cNvPr id="4" name="Title 1">
            <a:extLst>
              <a:ext uri="{FF2B5EF4-FFF2-40B4-BE49-F238E27FC236}">
                <a16:creationId xmlns:a16="http://schemas.microsoft.com/office/drawing/2014/main" id="{DFCCE113-9448-DEE1-8924-2B30ECA03C5C}"/>
              </a:ext>
            </a:extLst>
          </p:cNvPr>
          <p:cNvSpPr>
            <a:spLocks noGrp="1"/>
          </p:cNvSpPr>
          <p:nvPr>
            <p:ph type="title"/>
          </p:nvPr>
        </p:nvSpPr>
        <p:spPr>
          <a:xfrm>
            <a:off x="767471" y="3246885"/>
            <a:ext cx="10339800" cy="825046"/>
          </a:xfrm>
        </p:spPr>
        <p:txBody>
          <a:bodyPr>
            <a:noAutofit/>
          </a:bodyPr>
          <a:lstStyle/>
          <a:p>
            <a:r>
              <a:rPr lang="en-US" sz="4800" dirty="0">
                <a:solidFill>
                  <a:schemeClr val="bg1"/>
                </a:solidFill>
              </a:rPr>
              <a:t>SAN DIEGO RIVER PARK FOUNDATION</a:t>
            </a:r>
            <a:endParaRPr lang="en-US" sz="4000" b="1" dirty="0">
              <a:solidFill>
                <a:schemeClr val="bg1"/>
              </a:solidFill>
              <a:latin typeface="Avenir Book" panose="02000503020000020003" pitchFamily="2" charset="0"/>
            </a:endParaRPr>
          </a:p>
        </p:txBody>
      </p:sp>
      <p:sp>
        <p:nvSpPr>
          <p:cNvPr id="10" name="TextBox 9">
            <a:extLst>
              <a:ext uri="{FF2B5EF4-FFF2-40B4-BE49-F238E27FC236}">
                <a16:creationId xmlns:a16="http://schemas.microsoft.com/office/drawing/2014/main" id="{23D1EFE7-0FE1-BD0F-06C5-29631643BAE0}"/>
              </a:ext>
            </a:extLst>
          </p:cNvPr>
          <p:cNvSpPr txBox="1"/>
          <p:nvPr/>
        </p:nvSpPr>
        <p:spPr>
          <a:xfrm>
            <a:off x="767471" y="4000392"/>
            <a:ext cx="10904575" cy="923330"/>
          </a:xfrm>
          <a:prstGeom prst="rect">
            <a:avLst/>
          </a:prstGeom>
          <a:noFill/>
        </p:spPr>
        <p:txBody>
          <a:bodyPr wrap="square" rtlCol="0">
            <a:spAutoFit/>
          </a:bodyPr>
          <a:lstStyle/>
          <a:p>
            <a:r>
              <a:rPr lang="en-US" dirty="0">
                <a:solidFill>
                  <a:schemeClr val="tx1"/>
                </a:solidFill>
                <a:latin typeface="Avenir Book" panose="02000503020000020003" pitchFamily="2" charset="0"/>
                <a:ea typeface="Roboto Light" panose="02000000000000000000" pitchFamily="2" charset="0"/>
              </a:rPr>
              <a:t>The San Diego River Park Foundation is a 501(c)3 nonprofit organization dedicated to creating a better future for the San Diego River.   We work toward a </a:t>
            </a:r>
            <a:r>
              <a:rPr lang="en-US" dirty="0">
                <a:solidFill>
                  <a:schemeClr val="tx1"/>
                </a:solidFill>
                <a:latin typeface="Avenir Book" panose="02000503020000020003" pitchFamily="2" charset="0"/>
              </a:rPr>
              <a:t>vision of a 52 mile, river-long system of parks, open spaces, and community places.</a:t>
            </a:r>
          </a:p>
        </p:txBody>
      </p:sp>
      <p:sp>
        <p:nvSpPr>
          <p:cNvPr id="3" name="TextBox 2">
            <a:extLst>
              <a:ext uri="{FF2B5EF4-FFF2-40B4-BE49-F238E27FC236}">
                <a16:creationId xmlns:a16="http://schemas.microsoft.com/office/drawing/2014/main" id="{8A1B9B93-8E5C-C2A4-BB13-960599AC055C}"/>
              </a:ext>
            </a:extLst>
          </p:cNvPr>
          <p:cNvSpPr txBox="1"/>
          <p:nvPr/>
        </p:nvSpPr>
        <p:spPr>
          <a:xfrm>
            <a:off x="767472" y="5109882"/>
            <a:ext cx="3711388" cy="1477328"/>
          </a:xfrm>
          <a:prstGeom prst="rect">
            <a:avLst/>
          </a:prstGeom>
          <a:noFill/>
        </p:spPr>
        <p:txBody>
          <a:bodyPr wrap="square" rtlCol="0">
            <a:spAutoFit/>
          </a:bodyPr>
          <a:lstStyle/>
          <a:p>
            <a:r>
              <a:rPr lang="en-US" dirty="0">
                <a:latin typeface="Avenir Book" panose="02000503020000020003" pitchFamily="2" charset="0"/>
              </a:rPr>
              <a:t>Our core programs include:</a:t>
            </a:r>
          </a:p>
          <a:p>
            <a:pPr marL="285750" indent="-285750">
              <a:buFont typeface="Arial" panose="020B0604020202020204" pitchFamily="34" charset="0"/>
              <a:buChar char="•"/>
            </a:pPr>
            <a:r>
              <a:rPr lang="en-US" dirty="0">
                <a:latin typeface="Avenir Book" panose="02000503020000020003" pitchFamily="2" charset="0"/>
              </a:rPr>
              <a:t>Community Engagement</a:t>
            </a:r>
          </a:p>
          <a:p>
            <a:pPr marL="285750" indent="-285750">
              <a:buFont typeface="Arial" panose="020B0604020202020204" pitchFamily="34" charset="0"/>
              <a:buChar char="•"/>
            </a:pPr>
            <a:r>
              <a:rPr lang="en-US" dirty="0">
                <a:latin typeface="Avenir Book" panose="02000503020000020003" pitchFamily="2" charset="0"/>
              </a:rPr>
              <a:t>Youth Environmental Education</a:t>
            </a:r>
          </a:p>
          <a:p>
            <a:pPr marL="285750" indent="-285750">
              <a:buFont typeface="Arial" panose="020B0604020202020204" pitchFamily="34" charset="0"/>
              <a:buChar char="•"/>
            </a:pPr>
            <a:r>
              <a:rPr lang="en-US" dirty="0">
                <a:latin typeface="Avenir Book" panose="02000503020000020003" pitchFamily="2" charset="0"/>
              </a:rPr>
              <a:t>Trash-Free River</a:t>
            </a:r>
          </a:p>
          <a:p>
            <a:pPr marL="285750" indent="-285750">
              <a:buFont typeface="Arial" panose="020B0604020202020204" pitchFamily="34" charset="0"/>
              <a:buChar char="•"/>
            </a:pPr>
            <a:r>
              <a:rPr lang="en-US" dirty="0">
                <a:latin typeface="Avenir Book" panose="02000503020000020003" pitchFamily="2" charset="0"/>
              </a:rPr>
              <a:t>Research</a:t>
            </a:r>
          </a:p>
        </p:txBody>
      </p:sp>
      <p:sp>
        <p:nvSpPr>
          <p:cNvPr id="5" name="TextBox 4">
            <a:extLst>
              <a:ext uri="{FF2B5EF4-FFF2-40B4-BE49-F238E27FC236}">
                <a16:creationId xmlns:a16="http://schemas.microsoft.com/office/drawing/2014/main" id="{33962736-DE6A-E573-03C9-41F3273A623C}"/>
              </a:ext>
            </a:extLst>
          </p:cNvPr>
          <p:cNvSpPr txBox="1"/>
          <p:nvPr/>
        </p:nvSpPr>
        <p:spPr>
          <a:xfrm>
            <a:off x="4600454" y="5386881"/>
            <a:ext cx="3924982" cy="1200329"/>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Avenir Book" panose="02000503020000020003" pitchFamily="2" charset="0"/>
              </a:rPr>
              <a:t>Land Acquisition</a:t>
            </a:r>
          </a:p>
          <a:p>
            <a:pPr marL="285750" indent="-285750">
              <a:buFont typeface="Arial" panose="020B0604020202020204" pitchFamily="34" charset="0"/>
              <a:buChar char="•"/>
            </a:pPr>
            <a:r>
              <a:rPr lang="en-US" dirty="0">
                <a:latin typeface="Avenir Book" panose="02000503020000020003" pitchFamily="2" charset="0"/>
              </a:rPr>
              <a:t>Land Management</a:t>
            </a:r>
          </a:p>
          <a:p>
            <a:pPr marL="285750" indent="-285750">
              <a:buFont typeface="Arial" panose="020B0604020202020204" pitchFamily="34" charset="0"/>
              <a:buChar char="•"/>
            </a:pPr>
            <a:r>
              <a:rPr lang="en-US" dirty="0">
                <a:latin typeface="Avenir Book" panose="02000503020000020003" pitchFamily="2" charset="0"/>
              </a:rPr>
              <a:t>River Trail Advocacy and Planning</a:t>
            </a:r>
          </a:p>
          <a:p>
            <a:pPr marL="285750" indent="-285750">
              <a:buFont typeface="Arial" panose="020B0604020202020204" pitchFamily="34" charset="0"/>
              <a:buChar char="•"/>
            </a:pPr>
            <a:r>
              <a:rPr lang="en-US" dirty="0">
                <a:latin typeface="Avenir Book" panose="02000503020000020003" pitchFamily="2" charset="0"/>
              </a:rPr>
              <a:t>Special Projects</a:t>
            </a:r>
          </a:p>
        </p:txBody>
      </p:sp>
      <p:sp>
        <p:nvSpPr>
          <p:cNvPr id="7" name="TextBox 6">
            <a:extLst>
              <a:ext uri="{FF2B5EF4-FFF2-40B4-BE49-F238E27FC236}">
                <a16:creationId xmlns:a16="http://schemas.microsoft.com/office/drawing/2014/main" id="{872957E1-F361-039D-F8F6-E5E09C48394E}"/>
              </a:ext>
            </a:extLst>
          </p:cNvPr>
          <p:cNvSpPr txBox="1"/>
          <p:nvPr/>
        </p:nvSpPr>
        <p:spPr>
          <a:xfrm>
            <a:off x="8647031" y="5388730"/>
            <a:ext cx="3427792" cy="1200329"/>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Avenir Book" panose="02000503020000020003" pitchFamily="2" charset="0"/>
              </a:rPr>
              <a:t>River Center at Grant Park</a:t>
            </a:r>
          </a:p>
          <a:p>
            <a:pPr marL="285750" indent="-285750">
              <a:buFont typeface="Arial" panose="020B0604020202020204" pitchFamily="34" charset="0"/>
              <a:buChar char="•"/>
            </a:pPr>
            <a:r>
              <a:rPr lang="en-US" dirty="0">
                <a:latin typeface="Avenir Book" panose="02000503020000020003" pitchFamily="2" charset="0"/>
              </a:rPr>
              <a:t>Administration and Development</a:t>
            </a:r>
          </a:p>
          <a:p>
            <a:endParaRPr lang="en-US" dirty="0"/>
          </a:p>
        </p:txBody>
      </p:sp>
    </p:spTree>
    <p:extLst>
      <p:ext uri="{BB962C8B-B14F-4D97-AF65-F5344CB8AC3E}">
        <p14:creationId xmlns:p14="http://schemas.microsoft.com/office/powerpoint/2010/main" val="31001316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52DB714A-7220-954F-AFF8-0724F5F08BF7}"/>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3284838" y="-12807"/>
            <a:ext cx="8907162" cy="6870807"/>
          </a:xfrm>
          <a:prstGeom prst="rect">
            <a:avLst/>
          </a:prstGeom>
          <a:noFill/>
          <a:ln>
            <a:solidFill>
              <a:schemeClr val="accent1">
                <a:shade val="15000"/>
              </a:schemeClr>
            </a:solidFill>
          </a:ln>
        </p:spPr>
      </p:pic>
      <p:pic>
        <p:nvPicPr>
          <p:cNvPr id="5" name="Picture 5" descr="california">
            <a:extLst>
              <a:ext uri="{FF2B5EF4-FFF2-40B4-BE49-F238E27FC236}">
                <a16:creationId xmlns:a16="http://schemas.microsoft.com/office/drawing/2014/main" id="{37FE5C64-2052-6C4A-8865-BB6DD11833D4}"/>
              </a:ext>
            </a:extLst>
          </p:cNvPr>
          <p:cNvPicPr>
            <a:picLocks noChangeAspect="1" noChangeArrowheads="1"/>
          </p:cNvPicPr>
          <p:nvPr/>
        </p:nvPicPr>
        <p:blipFill>
          <a:blip r:embed="rId4" cstate="email">
            <a:extLst>
              <a:ext uri="{28A0092B-C50C-407E-A947-70E740481C1C}">
                <a14:useLocalDpi xmlns:a14="http://schemas.microsoft.com/office/drawing/2010/main"/>
              </a:ext>
            </a:extLst>
          </a:blip>
          <a:stretch>
            <a:fillRect/>
          </a:stretch>
        </p:blipFill>
        <p:spPr bwMode="auto">
          <a:xfrm>
            <a:off x="1766170" y="209145"/>
            <a:ext cx="3832964" cy="3100281"/>
          </a:xfrm>
          <a:prstGeom prst="rect">
            <a:avLst/>
          </a:prstGeom>
          <a:ln w="57150" cap="sq">
            <a:solidFill>
              <a:schemeClr val="accent6"/>
            </a:solidFill>
            <a:miter lim="800000"/>
          </a:ln>
          <a:effectLst>
            <a:outerShdw blurRad="57150" dist="50800" dir="2700000" algn="tl" rotWithShape="0">
              <a:srgbClr val="000000">
                <a:alpha val="40000"/>
              </a:srgbClr>
            </a:outerShdw>
          </a:effectLst>
        </p:spPr>
        <p:style>
          <a:lnRef idx="2">
            <a:schemeClr val="accent6"/>
          </a:lnRef>
          <a:fillRef idx="1">
            <a:schemeClr val="lt1"/>
          </a:fillRef>
          <a:effectRef idx="0">
            <a:schemeClr val="accent6"/>
          </a:effectRef>
          <a:fontRef idx="minor">
            <a:schemeClr val="dk1"/>
          </a:fontRef>
        </p:style>
      </p:pic>
      <p:pic>
        <p:nvPicPr>
          <p:cNvPr id="6" name="Picture 5" descr="SDRPF_Logo_Final_RGB_Screen.png">
            <a:extLst>
              <a:ext uri="{FF2B5EF4-FFF2-40B4-BE49-F238E27FC236}">
                <a16:creationId xmlns:a16="http://schemas.microsoft.com/office/drawing/2014/main" id="{E1426783-4350-FF4C-AF01-AA537AFF51D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938448" y="5578238"/>
            <a:ext cx="854547" cy="854547"/>
          </a:xfrm>
          <a:prstGeom prst="rect">
            <a:avLst/>
          </a:prstGeom>
          <a:noFill/>
          <a:ln>
            <a:noFill/>
          </a:ln>
        </p:spPr>
      </p:pic>
      <p:sp>
        <p:nvSpPr>
          <p:cNvPr id="7" name="Rectangle 6">
            <a:extLst>
              <a:ext uri="{FF2B5EF4-FFF2-40B4-BE49-F238E27FC236}">
                <a16:creationId xmlns:a16="http://schemas.microsoft.com/office/drawing/2014/main" id="{9F257C31-D002-F548-B67A-F16CAA61BD95}"/>
              </a:ext>
            </a:extLst>
          </p:cNvPr>
          <p:cNvSpPr/>
          <p:nvPr/>
        </p:nvSpPr>
        <p:spPr>
          <a:xfrm>
            <a:off x="121024" y="3429000"/>
            <a:ext cx="3163814" cy="322867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b="1" dirty="0">
                <a:solidFill>
                  <a:schemeClr val="tx1"/>
                </a:solidFill>
                <a:latin typeface="Meta-Bold" pitchFamily="2" charset="0"/>
                <a:ea typeface="Roboto Light" panose="02000000000000000000" pitchFamily="2" charset="0"/>
              </a:rPr>
              <a:t>SAN DIEGO RIVER</a:t>
            </a:r>
          </a:p>
          <a:p>
            <a:pPr marL="285750" indent="-285750">
              <a:buFont typeface="Arial" panose="020B0604020202020204" pitchFamily="34" charset="0"/>
              <a:buChar char="•"/>
            </a:pPr>
            <a:r>
              <a:rPr lang="en-US" dirty="0">
                <a:solidFill>
                  <a:schemeClr val="tx1"/>
                </a:solidFill>
                <a:latin typeface="Avenir Book" panose="02000503020000020003" pitchFamily="2" charset="0"/>
                <a:ea typeface="Roboto Light" panose="02000000000000000000" pitchFamily="2" charset="0"/>
              </a:rPr>
              <a:t>San Diego County</a:t>
            </a:r>
          </a:p>
          <a:p>
            <a:pPr marL="285750" indent="-285750">
              <a:buFont typeface="Arial" panose="020B0604020202020204" pitchFamily="34" charset="0"/>
              <a:buChar char="•"/>
            </a:pPr>
            <a:r>
              <a:rPr lang="en-US" dirty="0">
                <a:solidFill>
                  <a:schemeClr val="tx1"/>
                </a:solidFill>
                <a:latin typeface="Avenir Book" panose="02000503020000020003" pitchFamily="2" charset="0"/>
                <a:ea typeface="Roboto Light" panose="02000000000000000000" pitchFamily="2" charset="0"/>
              </a:rPr>
              <a:t>Flows to Pacific Ocean</a:t>
            </a:r>
          </a:p>
          <a:p>
            <a:pPr marL="285750" indent="-285750">
              <a:buFont typeface="Arial" panose="020B0604020202020204" pitchFamily="34" charset="0"/>
              <a:buChar char="•"/>
            </a:pPr>
            <a:r>
              <a:rPr lang="en-US" dirty="0">
                <a:solidFill>
                  <a:schemeClr val="tx1"/>
                </a:solidFill>
                <a:latin typeface="Avenir Book" panose="02000503020000020003" pitchFamily="2" charset="0"/>
                <a:ea typeface="Roboto Light" panose="02000000000000000000" pitchFamily="2" charset="0"/>
              </a:rPr>
              <a:t>52 mile course</a:t>
            </a:r>
            <a:endParaRPr lang="en-US" b="1" dirty="0">
              <a:solidFill>
                <a:schemeClr val="tx1"/>
              </a:solidFill>
              <a:latin typeface="Avenir Book" panose="02000503020000020003" pitchFamily="2" charset="0"/>
              <a:ea typeface="Roboto Light" panose="02000000000000000000" pitchFamily="2" charset="0"/>
            </a:endParaRPr>
          </a:p>
          <a:p>
            <a:pPr marL="285750" indent="-285750">
              <a:buFont typeface="Arial" panose="020B0604020202020204" pitchFamily="34" charset="0"/>
              <a:buChar char="•"/>
            </a:pPr>
            <a:r>
              <a:rPr lang="en-US" dirty="0">
                <a:solidFill>
                  <a:schemeClr val="tx1"/>
                </a:solidFill>
                <a:latin typeface="Avenir Book" panose="02000503020000020003" pitchFamily="2" charset="0"/>
                <a:ea typeface="Roboto Light" panose="02000000000000000000" pitchFamily="2" charset="0"/>
              </a:rPr>
              <a:t>440 mi</a:t>
            </a:r>
            <a:r>
              <a:rPr lang="en-US" baseline="30000" dirty="0">
                <a:solidFill>
                  <a:schemeClr val="tx1"/>
                </a:solidFill>
                <a:latin typeface="Avenir Book" panose="02000503020000020003" pitchFamily="2" charset="0"/>
                <a:ea typeface="Roboto Light" panose="02000000000000000000" pitchFamily="2" charset="0"/>
              </a:rPr>
              <a:t>2</a:t>
            </a:r>
            <a:r>
              <a:rPr lang="en-US" dirty="0">
                <a:solidFill>
                  <a:schemeClr val="tx1"/>
                </a:solidFill>
                <a:latin typeface="Avenir Book" panose="02000503020000020003" pitchFamily="2" charset="0"/>
                <a:ea typeface="Roboto Light" panose="02000000000000000000" pitchFamily="2" charset="0"/>
              </a:rPr>
              <a:t> watershed</a:t>
            </a:r>
          </a:p>
          <a:p>
            <a:pPr marL="285750" indent="-285750">
              <a:buFont typeface="Arial" panose="020B0604020202020204" pitchFamily="34" charset="0"/>
              <a:buChar char="•"/>
            </a:pPr>
            <a:r>
              <a:rPr lang="en-US" dirty="0">
                <a:solidFill>
                  <a:schemeClr val="tx1"/>
                </a:solidFill>
                <a:latin typeface="Avenir Book" panose="02000503020000020003" pitchFamily="2" charset="0"/>
                <a:ea typeface="Roboto Light" panose="02000000000000000000" pitchFamily="2" charset="0"/>
              </a:rPr>
              <a:t>550,000+ people live within the watershed (mostly lower 24 miles)</a:t>
            </a:r>
          </a:p>
          <a:p>
            <a:pPr marL="285750" indent="-285750">
              <a:buFont typeface="Arial" panose="020B0604020202020204" pitchFamily="34" charset="0"/>
              <a:buChar char="•"/>
            </a:pPr>
            <a:r>
              <a:rPr lang="en-US" dirty="0">
                <a:solidFill>
                  <a:schemeClr val="tx1"/>
                </a:solidFill>
                <a:latin typeface="Avenir Book" panose="02000503020000020003" pitchFamily="2" charset="0"/>
                <a:ea typeface="Roboto Light" panose="02000000000000000000" pitchFamily="2" charset="0"/>
              </a:rPr>
              <a:t>Upper watershed (above a dam) is mostly conserved land</a:t>
            </a:r>
          </a:p>
          <a:p>
            <a:pPr marL="285750" indent="-285750">
              <a:buFont typeface="Arial" panose="020B0604020202020204" pitchFamily="34" charset="0"/>
              <a:buChar char="•"/>
            </a:pPr>
            <a:endParaRPr lang="en-US" sz="1600" dirty="0">
              <a:solidFill>
                <a:schemeClr val="tx1"/>
              </a:solidFill>
              <a:latin typeface="Avenir Book" panose="02000503020000020003" pitchFamily="2" charset="0"/>
              <a:ea typeface="Roboto Light" panose="02000000000000000000" pitchFamily="2" charset="0"/>
            </a:endParaRPr>
          </a:p>
        </p:txBody>
      </p:sp>
    </p:spTree>
    <p:extLst>
      <p:ext uri="{BB962C8B-B14F-4D97-AF65-F5344CB8AC3E}">
        <p14:creationId xmlns:p14="http://schemas.microsoft.com/office/powerpoint/2010/main" val="10860144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CDD859A-EC8D-A7A0-3837-6E33C7A4667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7999"/>
          </a:xfrm>
          <a:prstGeom prst="rect">
            <a:avLst/>
          </a:prstGeom>
        </p:spPr>
      </p:pic>
    </p:spTree>
    <p:extLst>
      <p:ext uri="{BB962C8B-B14F-4D97-AF65-F5344CB8AC3E}">
        <p14:creationId xmlns:p14="http://schemas.microsoft.com/office/powerpoint/2010/main" val="39613269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0BCF0CB-733E-AA2D-377A-6A95F9757DE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15975442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landscape of a mountain range&#10;&#10;Description automatically generated">
            <a:extLst>
              <a:ext uri="{FF2B5EF4-FFF2-40B4-BE49-F238E27FC236}">
                <a16:creationId xmlns:a16="http://schemas.microsoft.com/office/drawing/2014/main" id="{C9F7640F-425C-6341-5E51-E9343FC4343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1"/>
            <a:ext cx="12192000" cy="6858000"/>
          </a:xfrm>
          <a:prstGeom prst="rect">
            <a:avLst/>
          </a:prstGeom>
        </p:spPr>
      </p:pic>
    </p:spTree>
    <p:extLst>
      <p:ext uri="{BB962C8B-B14F-4D97-AF65-F5344CB8AC3E}">
        <p14:creationId xmlns:p14="http://schemas.microsoft.com/office/powerpoint/2010/main" val="351898458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a:extLst>
              <a:ext uri="{FF2B5EF4-FFF2-40B4-BE49-F238E27FC236}">
                <a16:creationId xmlns:a16="http://schemas.microsoft.com/office/drawing/2014/main" id="{52DB714A-7220-954F-AFF8-0724F5F08BF7}"/>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3284838" y="-12807"/>
            <a:ext cx="8907162" cy="6870807"/>
          </a:xfrm>
          <a:prstGeom prst="rect">
            <a:avLst/>
          </a:prstGeom>
          <a:noFill/>
          <a:ln>
            <a:solidFill>
              <a:schemeClr val="accent1">
                <a:shade val="15000"/>
              </a:schemeClr>
            </a:solidFill>
          </a:ln>
        </p:spPr>
      </p:pic>
      <p:pic>
        <p:nvPicPr>
          <p:cNvPr id="5" name="Picture 5" descr="california">
            <a:extLst>
              <a:ext uri="{FF2B5EF4-FFF2-40B4-BE49-F238E27FC236}">
                <a16:creationId xmlns:a16="http://schemas.microsoft.com/office/drawing/2014/main" id="{37FE5C64-2052-6C4A-8865-BB6DD11833D4}"/>
              </a:ext>
            </a:extLst>
          </p:cNvPr>
          <p:cNvPicPr>
            <a:picLocks noChangeAspect="1" noChangeArrowheads="1"/>
          </p:cNvPicPr>
          <p:nvPr/>
        </p:nvPicPr>
        <p:blipFill>
          <a:blip r:embed="rId4" cstate="email">
            <a:extLst>
              <a:ext uri="{28A0092B-C50C-407E-A947-70E740481C1C}">
                <a14:useLocalDpi xmlns:a14="http://schemas.microsoft.com/office/drawing/2010/main"/>
              </a:ext>
            </a:extLst>
          </a:blip>
          <a:stretch>
            <a:fillRect/>
          </a:stretch>
        </p:blipFill>
        <p:spPr bwMode="auto">
          <a:xfrm>
            <a:off x="1766170" y="209145"/>
            <a:ext cx="3832964" cy="3100281"/>
          </a:xfrm>
          <a:prstGeom prst="rect">
            <a:avLst/>
          </a:prstGeom>
          <a:ln w="57150" cap="sq">
            <a:solidFill>
              <a:schemeClr val="accent6"/>
            </a:solidFill>
            <a:miter lim="800000"/>
          </a:ln>
          <a:effectLst>
            <a:outerShdw blurRad="57150" dist="50800" dir="2700000" algn="tl" rotWithShape="0">
              <a:srgbClr val="000000">
                <a:alpha val="40000"/>
              </a:srgbClr>
            </a:outerShdw>
          </a:effectLst>
        </p:spPr>
        <p:style>
          <a:lnRef idx="2">
            <a:schemeClr val="accent6"/>
          </a:lnRef>
          <a:fillRef idx="1">
            <a:schemeClr val="lt1"/>
          </a:fillRef>
          <a:effectRef idx="0">
            <a:schemeClr val="accent6"/>
          </a:effectRef>
          <a:fontRef idx="minor">
            <a:schemeClr val="dk1"/>
          </a:fontRef>
        </p:style>
      </p:pic>
      <p:pic>
        <p:nvPicPr>
          <p:cNvPr id="6" name="Picture 5" descr="SDRPF_Logo_Final_RGB_Screen.png">
            <a:extLst>
              <a:ext uri="{FF2B5EF4-FFF2-40B4-BE49-F238E27FC236}">
                <a16:creationId xmlns:a16="http://schemas.microsoft.com/office/drawing/2014/main" id="{E1426783-4350-FF4C-AF01-AA537AFF51D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6938448" y="5578238"/>
            <a:ext cx="854547" cy="854547"/>
          </a:xfrm>
          <a:prstGeom prst="rect">
            <a:avLst/>
          </a:prstGeom>
          <a:noFill/>
          <a:ln>
            <a:noFill/>
          </a:ln>
        </p:spPr>
      </p:pic>
      <p:sp>
        <p:nvSpPr>
          <p:cNvPr id="7" name="Rectangle 6">
            <a:extLst>
              <a:ext uri="{FF2B5EF4-FFF2-40B4-BE49-F238E27FC236}">
                <a16:creationId xmlns:a16="http://schemas.microsoft.com/office/drawing/2014/main" id="{9F257C31-D002-F548-B67A-F16CAA61BD95}"/>
              </a:ext>
            </a:extLst>
          </p:cNvPr>
          <p:cNvSpPr/>
          <p:nvPr/>
        </p:nvSpPr>
        <p:spPr>
          <a:xfrm>
            <a:off x="121024" y="4208745"/>
            <a:ext cx="3163814" cy="244892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b="1" dirty="0">
                <a:solidFill>
                  <a:schemeClr val="tx1"/>
                </a:solidFill>
                <a:latin typeface="Meta-Bold" pitchFamily="2" charset="0"/>
                <a:ea typeface="Roboto Light" panose="02000000000000000000" pitchFamily="2" charset="0"/>
              </a:rPr>
              <a:t>SAN DIEGO RIVER</a:t>
            </a:r>
          </a:p>
          <a:p>
            <a:pPr marL="285750" indent="-285750">
              <a:buFont typeface="Arial" panose="020B0604020202020204" pitchFamily="34" charset="0"/>
              <a:buChar char="•"/>
            </a:pPr>
            <a:r>
              <a:rPr lang="en-US" sz="1600" dirty="0">
                <a:solidFill>
                  <a:schemeClr val="tx1"/>
                </a:solidFill>
                <a:latin typeface="Avenir Book" panose="02000503020000020003" pitchFamily="2" charset="0"/>
                <a:ea typeface="Roboto Light" panose="02000000000000000000" pitchFamily="2" charset="0"/>
              </a:rPr>
              <a:t>Lower San Diego River</a:t>
            </a:r>
          </a:p>
          <a:p>
            <a:r>
              <a:rPr lang="en-US" sz="1600" dirty="0">
                <a:solidFill>
                  <a:schemeClr val="tx1"/>
                </a:solidFill>
                <a:latin typeface="Avenir Book" panose="02000503020000020003" pitchFamily="2" charset="0"/>
                <a:ea typeface="Roboto Light" panose="02000000000000000000" pitchFamily="2" charset="0"/>
              </a:rPr>
              <a:t>     ~24 miles</a:t>
            </a:r>
          </a:p>
          <a:p>
            <a:pPr marL="285750" indent="-285750">
              <a:buFont typeface="Arial" panose="020B0604020202020204" pitchFamily="34" charset="0"/>
              <a:buChar char="•"/>
            </a:pPr>
            <a:r>
              <a:rPr lang="en-US" sz="1600" dirty="0">
                <a:solidFill>
                  <a:schemeClr val="tx1"/>
                </a:solidFill>
                <a:latin typeface="Avenir Book" panose="02000503020000020003" pitchFamily="2" charset="0"/>
                <a:ea typeface="Roboto Light" panose="02000000000000000000" pitchFamily="2" charset="0"/>
              </a:rPr>
              <a:t>Downstream of only dam on main stem of the river</a:t>
            </a:r>
          </a:p>
        </p:txBody>
      </p:sp>
      <p:sp>
        <p:nvSpPr>
          <p:cNvPr id="3" name="Left Bracket 2">
            <a:extLst>
              <a:ext uri="{FF2B5EF4-FFF2-40B4-BE49-F238E27FC236}">
                <a16:creationId xmlns:a16="http://schemas.microsoft.com/office/drawing/2014/main" id="{D9310162-0698-0C26-610A-9B361E1E827A}"/>
              </a:ext>
            </a:extLst>
          </p:cNvPr>
          <p:cNvSpPr/>
          <p:nvPr/>
        </p:nvSpPr>
        <p:spPr>
          <a:xfrm>
            <a:off x="3482236" y="5044140"/>
            <a:ext cx="200416" cy="755411"/>
          </a:xfrm>
          <a:prstGeom prst="leftBracket">
            <a:avLst/>
          </a:prstGeom>
          <a:noFill/>
          <a:ln w="57150">
            <a:solidFill>
              <a:schemeClr val="accent1">
                <a:shade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8" name="Right Bracket 7">
            <a:extLst>
              <a:ext uri="{FF2B5EF4-FFF2-40B4-BE49-F238E27FC236}">
                <a16:creationId xmlns:a16="http://schemas.microsoft.com/office/drawing/2014/main" id="{B01CA116-1924-CE59-A181-3B9A35FBC357}"/>
              </a:ext>
            </a:extLst>
          </p:cNvPr>
          <p:cNvSpPr/>
          <p:nvPr/>
        </p:nvSpPr>
        <p:spPr>
          <a:xfrm>
            <a:off x="7131695" y="3557392"/>
            <a:ext cx="208557" cy="651353"/>
          </a:xfrm>
          <a:prstGeom prst="rightBracket">
            <a:avLst/>
          </a:prstGeom>
          <a:noFill/>
          <a:ln w="57150">
            <a:solidFill>
              <a:schemeClr val="accent1">
                <a:shade val="1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 name="Freeform 8">
            <a:extLst>
              <a:ext uri="{FF2B5EF4-FFF2-40B4-BE49-F238E27FC236}">
                <a16:creationId xmlns:a16="http://schemas.microsoft.com/office/drawing/2014/main" id="{7DD8D81A-2D6A-FEC4-AE2B-9A084157DBFF}"/>
              </a:ext>
            </a:extLst>
          </p:cNvPr>
          <p:cNvSpPr/>
          <p:nvPr/>
        </p:nvSpPr>
        <p:spPr>
          <a:xfrm>
            <a:off x="3482236" y="3933173"/>
            <a:ext cx="3832964" cy="1503125"/>
          </a:xfrm>
          <a:custGeom>
            <a:avLst/>
            <a:gdLst>
              <a:gd name="connsiteX0" fmla="*/ 3832964 w 3832964"/>
              <a:gd name="connsiteY0" fmla="*/ 0 h 1503125"/>
              <a:gd name="connsiteX1" fmla="*/ 3707704 w 3832964"/>
              <a:gd name="connsiteY1" fmla="*/ 25052 h 1503125"/>
              <a:gd name="connsiteX2" fmla="*/ 3670126 w 3832964"/>
              <a:gd name="connsiteY2" fmla="*/ 50104 h 1503125"/>
              <a:gd name="connsiteX3" fmla="*/ 3645074 w 3832964"/>
              <a:gd name="connsiteY3" fmla="*/ 87682 h 1503125"/>
              <a:gd name="connsiteX4" fmla="*/ 3569917 w 3832964"/>
              <a:gd name="connsiteY4" fmla="*/ 125260 h 1503125"/>
              <a:gd name="connsiteX5" fmla="*/ 3419605 w 3832964"/>
              <a:gd name="connsiteY5" fmla="*/ 150312 h 1503125"/>
              <a:gd name="connsiteX6" fmla="*/ 3369501 w 3832964"/>
              <a:gd name="connsiteY6" fmla="*/ 162838 h 1503125"/>
              <a:gd name="connsiteX7" fmla="*/ 3294345 w 3832964"/>
              <a:gd name="connsiteY7" fmla="*/ 187890 h 1503125"/>
              <a:gd name="connsiteX8" fmla="*/ 3219189 w 3832964"/>
              <a:gd name="connsiteY8" fmla="*/ 237994 h 1503125"/>
              <a:gd name="connsiteX9" fmla="*/ 3181611 w 3832964"/>
              <a:gd name="connsiteY9" fmla="*/ 263046 h 1503125"/>
              <a:gd name="connsiteX10" fmla="*/ 3031298 w 3832964"/>
              <a:gd name="connsiteY10" fmla="*/ 300624 h 1503125"/>
              <a:gd name="connsiteX11" fmla="*/ 2943616 w 3832964"/>
              <a:gd name="connsiteY11" fmla="*/ 288098 h 1503125"/>
              <a:gd name="connsiteX12" fmla="*/ 2906038 w 3832964"/>
              <a:gd name="connsiteY12" fmla="*/ 275572 h 1503125"/>
              <a:gd name="connsiteX13" fmla="*/ 2668043 w 3832964"/>
              <a:gd name="connsiteY13" fmla="*/ 288098 h 1503125"/>
              <a:gd name="connsiteX14" fmla="*/ 2630465 w 3832964"/>
              <a:gd name="connsiteY14" fmla="*/ 313150 h 1503125"/>
              <a:gd name="connsiteX15" fmla="*/ 2592887 w 3832964"/>
              <a:gd name="connsiteY15" fmla="*/ 388306 h 1503125"/>
              <a:gd name="connsiteX16" fmla="*/ 2542783 w 3832964"/>
              <a:gd name="connsiteY16" fmla="*/ 400832 h 1503125"/>
              <a:gd name="connsiteX17" fmla="*/ 2517731 w 3832964"/>
              <a:gd name="connsiteY17" fmla="*/ 425885 h 1503125"/>
              <a:gd name="connsiteX18" fmla="*/ 2505205 w 3832964"/>
              <a:gd name="connsiteY18" fmla="*/ 488515 h 1503125"/>
              <a:gd name="connsiteX19" fmla="*/ 2367419 w 3832964"/>
              <a:gd name="connsiteY19" fmla="*/ 526093 h 1503125"/>
              <a:gd name="connsiteX20" fmla="*/ 2304789 w 3832964"/>
              <a:gd name="connsiteY20" fmla="*/ 601249 h 1503125"/>
              <a:gd name="connsiteX21" fmla="*/ 2279737 w 3832964"/>
              <a:gd name="connsiteY21" fmla="*/ 676405 h 1503125"/>
              <a:gd name="connsiteX22" fmla="*/ 2167002 w 3832964"/>
              <a:gd name="connsiteY22" fmla="*/ 726509 h 1503125"/>
              <a:gd name="connsiteX23" fmla="*/ 2129424 w 3832964"/>
              <a:gd name="connsiteY23" fmla="*/ 739035 h 1503125"/>
              <a:gd name="connsiteX24" fmla="*/ 2091846 w 3832964"/>
              <a:gd name="connsiteY24" fmla="*/ 751561 h 1503125"/>
              <a:gd name="connsiteX25" fmla="*/ 2029216 w 3832964"/>
              <a:gd name="connsiteY25" fmla="*/ 764087 h 1503125"/>
              <a:gd name="connsiteX26" fmla="*/ 1979112 w 3832964"/>
              <a:gd name="connsiteY26" fmla="*/ 876822 h 1503125"/>
              <a:gd name="connsiteX27" fmla="*/ 1966586 w 3832964"/>
              <a:gd name="connsiteY27" fmla="*/ 914400 h 1503125"/>
              <a:gd name="connsiteX28" fmla="*/ 1891430 w 3832964"/>
              <a:gd name="connsiteY28" fmla="*/ 939452 h 1503125"/>
              <a:gd name="connsiteX29" fmla="*/ 1866378 w 3832964"/>
              <a:gd name="connsiteY29" fmla="*/ 1039660 h 1503125"/>
              <a:gd name="connsiteX30" fmla="*/ 1841326 w 3832964"/>
              <a:gd name="connsiteY30" fmla="*/ 1114816 h 1503125"/>
              <a:gd name="connsiteX31" fmla="*/ 1728591 w 3832964"/>
              <a:gd name="connsiteY31" fmla="*/ 1139868 h 1503125"/>
              <a:gd name="connsiteX32" fmla="*/ 1653435 w 3832964"/>
              <a:gd name="connsiteY32" fmla="*/ 1164920 h 1503125"/>
              <a:gd name="connsiteX33" fmla="*/ 1578279 w 3832964"/>
              <a:gd name="connsiteY33" fmla="*/ 1215024 h 1503125"/>
              <a:gd name="connsiteX34" fmla="*/ 1427967 w 3832964"/>
              <a:gd name="connsiteY34" fmla="*/ 1227550 h 1503125"/>
              <a:gd name="connsiteX35" fmla="*/ 1252602 w 3832964"/>
              <a:gd name="connsiteY35" fmla="*/ 1277654 h 1503125"/>
              <a:gd name="connsiteX36" fmla="*/ 1215024 w 3832964"/>
              <a:gd name="connsiteY36" fmla="*/ 1290180 h 1503125"/>
              <a:gd name="connsiteX37" fmla="*/ 1177446 w 3832964"/>
              <a:gd name="connsiteY37" fmla="*/ 1302706 h 1503125"/>
              <a:gd name="connsiteX38" fmla="*/ 1152394 w 3832964"/>
              <a:gd name="connsiteY38" fmla="*/ 1327759 h 1503125"/>
              <a:gd name="connsiteX39" fmla="*/ 1139868 w 3832964"/>
              <a:gd name="connsiteY39" fmla="*/ 1365337 h 1503125"/>
              <a:gd name="connsiteX40" fmla="*/ 1077238 w 3832964"/>
              <a:gd name="connsiteY40" fmla="*/ 1352811 h 1503125"/>
              <a:gd name="connsiteX41" fmla="*/ 688931 w 3832964"/>
              <a:gd name="connsiteY41" fmla="*/ 1377863 h 1503125"/>
              <a:gd name="connsiteX42" fmla="*/ 601249 w 3832964"/>
              <a:gd name="connsiteY42" fmla="*/ 1390389 h 1503125"/>
              <a:gd name="connsiteX43" fmla="*/ 563671 w 3832964"/>
              <a:gd name="connsiteY43" fmla="*/ 1415441 h 1503125"/>
              <a:gd name="connsiteX44" fmla="*/ 388306 w 3832964"/>
              <a:gd name="connsiteY44" fmla="*/ 1440493 h 1503125"/>
              <a:gd name="connsiteX45" fmla="*/ 300624 w 3832964"/>
              <a:gd name="connsiteY45" fmla="*/ 1453019 h 1503125"/>
              <a:gd name="connsiteX46" fmla="*/ 162838 w 3832964"/>
              <a:gd name="connsiteY46" fmla="*/ 1478071 h 1503125"/>
              <a:gd name="connsiteX47" fmla="*/ 112734 w 3832964"/>
              <a:gd name="connsiteY47" fmla="*/ 1490597 h 1503125"/>
              <a:gd name="connsiteX48" fmla="*/ 0 w 3832964"/>
              <a:gd name="connsiteY48" fmla="*/ 1503123 h 15031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832964" h="1503125">
                <a:moveTo>
                  <a:pt x="3832964" y="0"/>
                </a:moveTo>
                <a:cubicBezTo>
                  <a:pt x="3800651" y="4616"/>
                  <a:pt x="3742684" y="7562"/>
                  <a:pt x="3707704" y="25052"/>
                </a:cubicBezTo>
                <a:cubicBezTo>
                  <a:pt x="3694239" y="31785"/>
                  <a:pt x="3682652" y="41753"/>
                  <a:pt x="3670126" y="50104"/>
                </a:cubicBezTo>
                <a:cubicBezTo>
                  <a:pt x="3661775" y="62630"/>
                  <a:pt x="3655719" y="77037"/>
                  <a:pt x="3645074" y="87682"/>
                </a:cubicBezTo>
                <a:cubicBezTo>
                  <a:pt x="3624663" y="108093"/>
                  <a:pt x="3597085" y="118468"/>
                  <a:pt x="3569917" y="125260"/>
                </a:cubicBezTo>
                <a:cubicBezTo>
                  <a:pt x="3500678" y="142570"/>
                  <a:pt x="3497381" y="136171"/>
                  <a:pt x="3419605" y="150312"/>
                </a:cubicBezTo>
                <a:cubicBezTo>
                  <a:pt x="3402667" y="153392"/>
                  <a:pt x="3385990" y="157891"/>
                  <a:pt x="3369501" y="162838"/>
                </a:cubicBezTo>
                <a:cubicBezTo>
                  <a:pt x="3344208" y="170426"/>
                  <a:pt x="3316317" y="173242"/>
                  <a:pt x="3294345" y="187890"/>
                </a:cubicBezTo>
                <a:lnTo>
                  <a:pt x="3219189" y="237994"/>
                </a:lnTo>
                <a:cubicBezTo>
                  <a:pt x="3206663" y="246345"/>
                  <a:pt x="3195893" y="258285"/>
                  <a:pt x="3181611" y="263046"/>
                </a:cubicBezTo>
                <a:cubicBezTo>
                  <a:pt x="3082360" y="296129"/>
                  <a:pt x="3132502" y="283757"/>
                  <a:pt x="3031298" y="300624"/>
                </a:cubicBezTo>
                <a:cubicBezTo>
                  <a:pt x="3002071" y="296449"/>
                  <a:pt x="2972567" y="293888"/>
                  <a:pt x="2943616" y="288098"/>
                </a:cubicBezTo>
                <a:cubicBezTo>
                  <a:pt x="2930669" y="285509"/>
                  <a:pt x="2919242" y="275572"/>
                  <a:pt x="2906038" y="275572"/>
                </a:cubicBezTo>
                <a:cubicBezTo>
                  <a:pt x="2826597" y="275572"/>
                  <a:pt x="2747375" y="283923"/>
                  <a:pt x="2668043" y="288098"/>
                </a:cubicBezTo>
                <a:cubicBezTo>
                  <a:pt x="2655517" y="296449"/>
                  <a:pt x="2639869" y="301395"/>
                  <a:pt x="2630465" y="313150"/>
                </a:cubicBezTo>
                <a:cubicBezTo>
                  <a:pt x="2601884" y="348877"/>
                  <a:pt x="2638141" y="358137"/>
                  <a:pt x="2592887" y="388306"/>
                </a:cubicBezTo>
                <a:cubicBezTo>
                  <a:pt x="2578563" y="397855"/>
                  <a:pt x="2559484" y="396657"/>
                  <a:pt x="2542783" y="400832"/>
                </a:cubicBezTo>
                <a:cubicBezTo>
                  <a:pt x="2534432" y="409183"/>
                  <a:pt x="2522383" y="415030"/>
                  <a:pt x="2517731" y="425885"/>
                </a:cubicBezTo>
                <a:cubicBezTo>
                  <a:pt x="2509344" y="445454"/>
                  <a:pt x="2520259" y="473461"/>
                  <a:pt x="2505205" y="488515"/>
                </a:cubicBezTo>
                <a:cubicBezTo>
                  <a:pt x="2489313" y="504407"/>
                  <a:pt x="2391880" y="521201"/>
                  <a:pt x="2367419" y="526093"/>
                </a:cubicBezTo>
                <a:cubicBezTo>
                  <a:pt x="2343821" y="549691"/>
                  <a:pt x="2318740" y="569859"/>
                  <a:pt x="2304789" y="601249"/>
                </a:cubicBezTo>
                <a:cubicBezTo>
                  <a:pt x="2294064" y="625380"/>
                  <a:pt x="2301709" y="661757"/>
                  <a:pt x="2279737" y="676405"/>
                </a:cubicBezTo>
                <a:cubicBezTo>
                  <a:pt x="2220186" y="716105"/>
                  <a:pt x="2256441" y="696696"/>
                  <a:pt x="2167002" y="726509"/>
                </a:cubicBezTo>
                <a:lnTo>
                  <a:pt x="2129424" y="739035"/>
                </a:lnTo>
                <a:cubicBezTo>
                  <a:pt x="2116898" y="743210"/>
                  <a:pt x="2104793" y="748972"/>
                  <a:pt x="2091846" y="751561"/>
                </a:cubicBezTo>
                <a:lnTo>
                  <a:pt x="2029216" y="764087"/>
                </a:lnTo>
                <a:cubicBezTo>
                  <a:pt x="1989516" y="823638"/>
                  <a:pt x="2008925" y="787383"/>
                  <a:pt x="1979112" y="876822"/>
                </a:cubicBezTo>
                <a:cubicBezTo>
                  <a:pt x="1974937" y="889348"/>
                  <a:pt x="1979112" y="910225"/>
                  <a:pt x="1966586" y="914400"/>
                </a:cubicBezTo>
                <a:lnTo>
                  <a:pt x="1891430" y="939452"/>
                </a:lnTo>
                <a:cubicBezTo>
                  <a:pt x="1853423" y="1053473"/>
                  <a:pt x="1911724" y="873390"/>
                  <a:pt x="1866378" y="1039660"/>
                </a:cubicBezTo>
                <a:cubicBezTo>
                  <a:pt x="1859430" y="1065137"/>
                  <a:pt x="1866378" y="1106465"/>
                  <a:pt x="1841326" y="1114816"/>
                </a:cubicBezTo>
                <a:cubicBezTo>
                  <a:pt x="1779653" y="1135374"/>
                  <a:pt x="1816772" y="1125171"/>
                  <a:pt x="1728591" y="1139868"/>
                </a:cubicBezTo>
                <a:cubicBezTo>
                  <a:pt x="1703539" y="1148219"/>
                  <a:pt x="1675407" y="1150272"/>
                  <a:pt x="1653435" y="1164920"/>
                </a:cubicBezTo>
                <a:cubicBezTo>
                  <a:pt x="1628383" y="1181621"/>
                  <a:pt x="1608284" y="1212524"/>
                  <a:pt x="1578279" y="1215024"/>
                </a:cubicBezTo>
                <a:lnTo>
                  <a:pt x="1427967" y="1227550"/>
                </a:lnTo>
                <a:cubicBezTo>
                  <a:pt x="1302143" y="1259006"/>
                  <a:pt x="1360421" y="1241715"/>
                  <a:pt x="1252602" y="1277654"/>
                </a:cubicBezTo>
                <a:lnTo>
                  <a:pt x="1215024" y="1290180"/>
                </a:lnTo>
                <a:lnTo>
                  <a:pt x="1177446" y="1302706"/>
                </a:lnTo>
                <a:cubicBezTo>
                  <a:pt x="1169095" y="1311057"/>
                  <a:pt x="1158470" y="1317632"/>
                  <a:pt x="1152394" y="1327759"/>
                </a:cubicBezTo>
                <a:cubicBezTo>
                  <a:pt x="1145601" y="1339081"/>
                  <a:pt x="1152394" y="1361162"/>
                  <a:pt x="1139868" y="1365337"/>
                </a:cubicBezTo>
                <a:cubicBezTo>
                  <a:pt x="1119670" y="1372070"/>
                  <a:pt x="1098115" y="1356986"/>
                  <a:pt x="1077238" y="1352811"/>
                </a:cubicBezTo>
                <a:cubicBezTo>
                  <a:pt x="897277" y="1388803"/>
                  <a:pt x="1091000" y="1353495"/>
                  <a:pt x="688931" y="1377863"/>
                </a:cubicBezTo>
                <a:cubicBezTo>
                  <a:pt x="659461" y="1379649"/>
                  <a:pt x="630476" y="1386214"/>
                  <a:pt x="601249" y="1390389"/>
                </a:cubicBezTo>
                <a:cubicBezTo>
                  <a:pt x="588723" y="1398740"/>
                  <a:pt x="577508" y="1409511"/>
                  <a:pt x="563671" y="1415441"/>
                </a:cubicBezTo>
                <a:cubicBezTo>
                  <a:pt x="521698" y="1433429"/>
                  <a:pt x="411650" y="1437747"/>
                  <a:pt x="388306" y="1440493"/>
                </a:cubicBezTo>
                <a:cubicBezTo>
                  <a:pt x="358984" y="1443943"/>
                  <a:pt x="329805" y="1448530"/>
                  <a:pt x="300624" y="1453019"/>
                </a:cubicBezTo>
                <a:cubicBezTo>
                  <a:pt x="256434" y="1459817"/>
                  <a:pt x="206810" y="1468299"/>
                  <a:pt x="162838" y="1478071"/>
                </a:cubicBezTo>
                <a:cubicBezTo>
                  <a:pt x="146033" y="1481806"/>
                  <a:pt x="129715" y="1487767"/>
                  <a:pt x="112734" y="1490597"/>
                </a:cubicBezTo>
                <a:cubicBezTo>
                  <a:pt x="34471" y="1503641"/>
                  <a:pt x="42953" y="1503123"/>
                  <a:pt x="0" y="1503123"/>
                </a:cubicBezTo>
              </a:path>
            </a:pathLst>
          </a:custGeom>
          <a:noFill/>
          <a:ln w="76200" cap="rnd">
            <a:solidFill>
              <a:schemeClr val="accent1"/>
            </a:solidFill>
            <a:round/>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25202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par>
                                <p:cTn id="9" presetID="22" presetClass="entr" presetSubtype="2"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right)">
                                      <p:cBhvr>
                                        <p:cTn id="1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8" grpId="0" animBg="1"/>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FB499-7033-53A6-EC10-A82762093CB1}"/>
              </a:ext>
            </a:extLst>
          </p:cNvPr>
          <p:cNvSpPr>
            <a:spLocks noGrp="1"/>
          </p:cNvSpPr>
          <p:nvPr>
            <p:ph type="title"/>
          </p:nvPr>
        </p:nvSpPr>
        <p:spPr>
          <a:xfrm>
            <a:off x="430306" y="457200"/>
            <a:ext cx="4341719" cy="1250576"/>
          </a:xfrm>
        </p:spPr>
        <p:txBody>
          <a:bodyPr>
            <a:normAutofit fontScale="90000"/>
          </a:bodyPr>
          <a:lstStyle/>
          <a:p>
            <a:r>
              <a:rPr lang="en-US" dirty="0"/>
              <a:t>LOWER </a:t>
            </a:r>
            <a:br>
              <a:rPr lang="en-US" dirty="0"/>
            </a:br>
            <a:r>
              <a:rPr lang="en-US" dirty="0"/>
              <a:t>SAN DIEGO RIVERBED </a:t>
            </a:r>
            <a:br>
              <a:rPr lang="en-US" dirty="0"/>
            </a:br>
            <a:r>
              <a:rPr lang="en-US" dirty="0"/>
              <a:t>LAND USE</a:t>
            </a:r>
          </a:p>
        </p:txBody>
      </p:sp>
      <p:sp>
        <p:nvSpPr>
          <p:cNvPr id="4" name="Text Placeholder 3">
            <a:extLst>
              <a:ext uri="{FF2B5EF4-FFF2-40B4-BE49-F238E27FC236}">
                <a16:creationId xmlns:a16="http://schemas.microsoft.com/office/drawing/2014/main" id="{774F1939-0B63-CE70-E51E-4EA319F72735}"/>
              </a:ext>
            </a:extLst>
          </p:cNvPr>
          <p:cNvSpPr>
            <a:spLocks noGrp="1"/>
          </p:cNvSpPr>
          <p:nvPr>
            <p:ph type="body" sz="half" idx="2"/>
          </p:nvPr>
        </p:nvSpPr>
        <p:spPr>
          <a:xfrm>
            <a:off x="430306" y="2366682"/>
            <a:ext cx="4341719" cy="4182036"/>
          </a:xfrm>
        </p:spPr>
        <p:txBody>
          <a:bodyPr>
            <a:normAutofit lnSpcReduction="10000"/>
          </a:bodyPr>
          <a:lstStyle/>
          <a:p>
            <a:pPr marL="285750" indent="-285750">
              <a:buFont typeface="Arial" panose="020B0604020202020204" pitchFamily="34" charset="0"/>
              <a:buChar char="•"/>
            </a:pPr>
            <a:r>
              <a:rPr lang="en-US" sz="1800" dirty="0"/>
              <a:t>Small portion of agricultural and industrial, sand mining</a:t>
            </a:r>
          </a:p>
          <a:p>
            <a:pPr marL="285750" indent="-285750">
              <a:buFont typeface="Arial" panose="020B0604020202020204" pitchFamily="34" charset="0"/>
              <a:buChar char="•"/>
            </a:pPr>
            <a:r>
              <a:rPr lang="en-US" sz="1800" dirty="0"/>
              <a:t>Constrained channel with varied public access </a:t>
            </a:r>
          </a:p>
          <a:p>
            <a:pPr marL="285750" indent="-285750">
              <a:buFont typeface="Arial" panose="020B0604020202020204" pitchFamily="34" charset="0"/>
              <a:buChar char="•"/>
            </a:pPr>
            <a:r>
              <a:rPr lang="en-US" sz="1800" dirty="0"/>
              <a:t>Entirely earthen bottomed, most sections include at least some vegetated bank</a:t>
            </a:r>
          </a:p>
          <a:p>
            <a:pPr marL="285750" indent="-285750">
              <a:buFont typeface="Arial" panose="020B0604020202020204" pitchFamily="34" charset="0"/>
              <a:buChar char="•"/>
            </a:pPr>
            <a:r>
              <a:rPr lang="en-US" sz="1800" dirty="0"/>
              <a:t>Floodplain contains developed suburban and urban residential, large commercial developments, 3 golf courses</a:t>
            </a:r>
          </a:p>
          <a:p>
            <a:pPr marL="285750" indent="-285750">
              <a:buFont typeface="Arial" panose="020B0604020202020204" pitchFamily="34" charset="0"/>
              <a:buChar char="•"/>
            </a:pPr>
            <a:r>
              <a:rPr lang="en-US" sz="1800" dirty="0"/>
              <a:t>Lots of road crossings, both at-grade box culverts and bridges</a:t>
            </a:r>
          </a:p>
          <a:p>
            <a:pPr marL="285750" indent="-285750">
              <a:buFont typeface="Arial" panose="020B0604020202020204" pitchFamily="34" charset="0"/>
              <a:buChar char="•"/>
            </a:pPr>
            <a:r>
              <a:rPr lang="en-US" sz="1800" dirty="0"/>
              <a:t>Some private and public ecological preserves and mitigation projects</a:t>
            </a:r>
          </a:p>
        </p:txBody>
      </p:sp>
      <p:pic>
        <p:nvPicPr>
          <p:cNvPr id="7" name="Picture 6" descr="Aerial view of a city&#10;&#10;Description automatically generated">
            <a:extLst>
              <a:ext uri="{FF2B5EF4-FFF2-40B4-BE49-F238E27FC236}">
                <a16:creationId xmlns:a16="http://schemas.microsoft.com/office/drawing/2014/main" id="{E7389111-CA4E-AD2B-B82F-9A5DD29F33F7}"/>
              </a:ext>
            </a:extLst>
          </p:cNvPr>
          <p:cNvPicPr>
            <a:picLocks noChangeAspect="1"/>
          </p:cNvPicPr>
          <p:nvPr/>
        </p:nvPicPr>
        <p:blipFill rotWithShape="1">
          <a:blip r:embed="rId2"/>
          <a:srcRect l="10278" t="-306" r="20045" b="306"/>
          <a:stretch/>
        </p:blipFill>
        <p:spPr>
          <a:xfrm>
            <a:off x="5024437" y="0"/>
            <a:ext cx="7167563" cy="6858000"/>
          </a:xfrm>
          <a:prstGeom prst="rect">
            <a:avLst/>
          </a:prstGeom>
        </p:spPr>
      </p:pic>
    </p:spTree>
    <p:extLst>
      <p:ext uri="{BB962C8B-B14F-4D97-AF65-F5344CB8AC3E}">
        <p14:creationId xmlns:p14="http://schemas.microsoft.com/office/powerpoint/2010/main" val="35745811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1A8C220-4F75-6B47-A03F-AD8E6C58D06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30401841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822BBE8-78F0-C78B-7518-31D1F309CFF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408"/>
          <a:stretch/>
        </p:blipFill>
        <p:spPr>
          <a:xfrm>
            <a:off x="0" y="-1283"/>
            <a:ext cx="12192000" cy="6955875"/>
          </a:xfrm>
          <a:prstGeom prst="rect">
            <a:avLst/>
          </a:prstGeom>
        </p:spPr>
      </p:pic>
    </p:spTree>
    <p:extLst>
      <p:ext uri="{BB962C8B-B14F-4D97-AF65-F5344CB8AC3E}">
        <p14:creationId xmlns:p14="http://schemas.microsoft.com/office/powerpoint/2010/main" val="25532316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F6C6271-2FFA-8821-CDE8-DB2659F275C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1022161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90D2B81-64A2-378F-97AC-2234F6B4AFC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680251" y="1762699"/>
            <a:ext cx="7599884" cy="3448644"/>
          </a:xfrm>
          <a:prstGeom prst="rect">
            <a:avLst/>
          </a:prstGeom>
        </p:spPr>
      </p:pic>
      <p:sp>
        <p:nvSpPr>
          <p:cNvPr id="5" name="Rectangle 4">
            <a:extLst>
              <a:ext uri="{FF2B5EF4-FFF2-40B4-BE49-F238E27FC236}">
                <a16:creationId xmlns:a16="http://schemas.microsoft.com/office/drawing/2014/main" id="{59E46CE4-A042-9A48-8B34-8EA465B81BD2}"/>
              </a:ext>
            </a:extLst>
          </p:cNvPr>
          <p:cNvSpPr/>
          <p:nvPr/>
        </p:nvSpPr>
        <p:spPr>
          <a:xfrm>
            <a:off x="191926" y="174458"/>
            <a:ext cx="4626496" cy="650908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65FBFB8B-07FF-114D-ADD0-F3BAD3016E7D}"/>
              </a:ext>
            </a:extLst>
          </p:cNvPr>
          <p:cNvSpPr txBox="1"/>
          <p:nvPr/>
        </p:nvSpPr>
        <p:spPr>
          <a:xfrm>
            <a:off x="392216" y="361782"/>
            <a:ext cx="4225915" cy="6124754"/>
          </a:xfrm>
          <a:prstGeom prst="rect">
            <a:avLst/>
          </a:prstGeom>
          <a:noFill/>
        </p:spPr>
        <p:txBody>
          <a:bodyPr wrap="square" rtlCol="0">
            <a:spAutoFit/>
          </a:bodyPr>
          <a:lstStyle/>
          <a:p>
            <a:r>
              <a:rPr lang="en-US" sz="2400" dirty="0">
                <a:solidFill>
                  <a:schemeClr val="bg1"/>
                </a:solidFill>
                <a:latin typeface="Avenir Medium" panose="02000503020000020003" pitchFamily="2" charset="0"/>
              </a:rPr>
              <a:t>Clean River Program:  </a:t>
            </a:r>
          </a:p>
          <a:p>
            <a:r>
              <a:rPr lang="en-US" sz="3200" b="1" dirty="0">
                <a:solidFill>
                  <a:schemeClr val="bg1"/>
                </a:solidFill>
                <a:latin typeface="Meta-Bold" pitchFamily="2" charset="0"/>
              </a:rPr>
              <a:t>STAKEHOLDERS</a:t>
            </a:r>
          </a:p>
          <a:p>
            <a:endParaRPr lang="en-US" sz="1600" dirty="0">
              <a:solidFill>
                <a:schemeClr val="bg1"/>
              </a:solidFill>
              <a:latin typeface="Avenir Book" panose="02000503020000020003" pitchFamily="2" charset="0"/>
            </a:endParaRPr>
          </a:p>
          <a:p>
            <a:r>
              <a:rPr lang="en-US" sz="1600" dirty="0">
                <a:solidFill>
                  <a:schemeClr val="bg1"/>
                </a:solidFill>
                <a:latin typeface="Avenir Book" panose="02000503020000020003" pitchFamily="2" charset="0"/>
              </a:rPr>
              <a:t>1,300+ acres of riverbed along 24 miles of the lower San Diego River</a:t>
            </a:r>
          </a:p>
          <a:p>
            <a:endParaRPr lang="en-US" sz="1600" dirty="0">
              <a:solidFill>
                <a:schemeClr val="bg1"/>
              </a:solidFill>
              <a:latin typeface="Avenir Book" panose="02000503020000020003" pitchFamily="2" charset="0"/>
            </a:endParaRPr>
          </a:p>
          <a:p>
            <a:r>
              <a:rPr lang="en-US" sz="1600" b="1" dirty="0">
                <a:solidFill>
                  <a:schemeClr val="bg1"/>
                </a:solidFill>
                <a:latin typeface="Avenir Book" panose="02000503020000020003" pitchFamily="2" charset="0"/>
              </a:rPr>
              <a:t>Variety of Landowners:</a:t>
            </a:r>
          </a:p>
          <a:p>
            <a:pPr marL="346075" indent="-173038">
              <a:buFont typeface="Arial" panose="020B0604020202020204" pitchFamily="34" charset="0"/>
              <a:buChar char="•"/>
            </a:pPr>
            <a:r>
              <a:rPr lang="en-US" sz="1600" dirty="0">
                <a:solidFill>
                  <a:schemeClr val="bg1"/>
                </a:solidFill>
                <a:latin typeface="Avenir Book" panose="02000503020000020003" pitchFamily="2" charset="0"/>
              </a:rPr>
              <a:t>private property (30+ different owners)</a:t>
            </a:r>
          </a:p>
          <a:p>
            <a:pPr marL="346075" indent="-173038">
              <a:buFont typeface="Arial" panose="020B0604020202020204" pitchFamily="34" charset="0"/>
              <a:buChar char="•"/>
            </a:pPr>
            <a:r>
              <a:rPr lang="en-US" sz="1600" dirty="0">
                <a:solidFill>
                  <a:schemeClr val="bg1"/>
                </a:solidFill>
                <a:latin typeface="Avenir Book" panose="02000503020000020003" pitchFamily="2" charset="0"/>
              </a:rPr>
              <a:t>City of San Diego (managed by </a:t>
            </a:r>
          </a:p>
          <a:p>
            <a:pPr marL="173037"/>
            <a:r>
              <a:rPr lang="en-US" sz="1600" dirty="0">
                <a:solidFill>
                  <a:schemeClr val="bg1"/>
                </a:solidFill>
                <a:latin typeface="Avenir Book" panose="02000503020000020003" pitchFamily="2" charset="0"/>
              </a:rPr>
              <a:t>   6 different depts/divisions)</a:t>
            </a:r>
          </a:p>
          <a:p>
            <a:pPr marL="352425" indent="-180975">
              <a:buFont typeface="Arial" panose="020B0604020202020204" pitchFamily="34" charset="0"/>
              <a:buChar char="•"/>
            </a:pPr>
            <a:r>
              <a:rPr lang="en-US" sz="1600" dirty="0">
                <a:solidFill>
                  <a:schemeClr val="bg1"/>
                </a:solidFill>
                <a:latin typeface="Avenir Book" panose="02000503020000020003" pitchFamily="2" charset="0"/>
              </a:rPr>
              <a:t>Maintenance Assessment District</a:t>
            </a:r>
          </a:p>
          <a:p>
            <a:pPr marL="346075" indent="-173038">
              <a:buFont typeface="Arial" panose="020B0604020202020204" pitchFamily="34" charset="0"/>
              <a:buChar char="•"/>
            </a:pPr>
            <a:r>
              <a:rPr lang="en-US" sz="1600" dirty="0">
                <a:solidFill>
                  <a:schemeClr val="bg1"/>
                </a:solidFill>
                <a:latin typeface="Avenir Book" panose="02000503020000020003" pitchFamily="2" charset="0"/>
              </a:rPr>
              <a:t>City of Santee</a:t>
            </a:r>
          </a:p>
          <a:p>
            <a:pPr marL="346075" indent="-173038">
              <a:buFont typeface="Arial" panose="020B0604020202020204" pitchFamily="34" charset="0"/>
              <a:buChar char="•"/>
            </a:pPr>
            <a:r>
              <a:rPr lang="en-US" sz="1600" dirty="0">
                <a:solidFill>
                  <a:schemeClr val="bg1"/>
                </a:solidFill>
                <a:latin typeface="Avenir Book" panose="02000503020000020003" pitchFamily="2" charset="0"/>
              </a:rPr>
              <a:t>another public agency (Caltrans, MTS, USPS, County, DFW)</a:t>
            </a:r>
          </a:p>
          <a:p>
            <a:pPr marL="285750" indent="-285750">
              <a:buFont typeface="Arial" panose="020B0604020202020204" pitchFamily="34" charset="0"/>
              <a:buChar char="•"/>
            </a:pPr>
            <a:endParaRPr lang="en-US" sz="1600" dirty="0">
              <a:solidFill>
                <a:schemeClr val="bg1"/>
              </a:solidFill>
              <a:latin typeface="Avenir Book" panose="02000503020000020003" pitchFamily="2" charset="0"/>
            </a:endParaRPr>
          </a:p>
          <a:p>
            <a:r>
              <a:rPr lang="en-US" sz="1600" b="1" dirty="0">
                <a:solidFill>
                  <a:schemeClr val="bg1"/>
                </a:solidFill>
                <a:latin typeface="Avenir Book" panose="02000503020000020003" pitchFamily="2" charset="0"/>
              </a:rPr>
              <a:t>Law Enforcement entities:</a:t>
            </a:r>
          </a:p>
          <a:p>
            <a:pPr marL="346075" indent="-173038">
              <a:buFont typeface="Arial" panose="020B0604020202020204" pitchFamily="34" charset="0"/>
              <a:buChar char="•"/>
            </a:pPr>
            <a:r>
              <a:rPr lang="en-US" sz="1600" dirty="0">
                <a:solidFill>
                  <a:schemeClr val="bg1"/>
                </a:solidFill>
                <a:latin typeface="Avenir Book" panose="02000503020000020003" pitchFamily="2" charset="0"/>
              </a:rPr>
              <a:t>SDPD</a:t>
            </a:r>
          </a:p>
          <a:p>
            <a:pPr marL="346075" indent="-173038">
              <a:buFont typeface="Arial" panose="020B0604020202020204" pitchFamily="34" charset="0"/>
              <a:buChar char="•"/>
            </a:pPr>
            <a:r>
              <a:rPr lang="en-US" sz="1600" dirty="0">
                <a:solidFill>
                  <a:schemeClr val="bg1"/>
                </a:solidFill>
                <a:latin typeface="Avenir Book" panose="02000503020000020003" pitchFamily="2" charset="0"/>
              </a:rPr>
              <a:t>SD Sheriff</a:t>
            </a:r>
          </a:p>
          <a:p>
            <a:pPr marL="346075" indent="-173038">
              <a:buFont typeface="Arial" panose="020B0604020202020204" pitchFamily="34" charset="0"/>
              <a:buChar char="•"/>
            </a:pPr>
            <a:r>
              <a:rPr lang="en-US" sz="1600" dirty="0">
                <a:solidFill>
                  <a:schemeClr val="bg1"/>
                </a:solidFill>
                <a:latin typeface="Avenir Book" panose="02000503020000020003" pitchFamily="2" charset="0"/>
              </a:rPr>
              <a:t>DFW Wardens</a:t>
            </a:r>
          </a:p>
          <a:p>
            <a:pPr marL="346075" indent="-173038">
              <a:buFont typeface="Arial" panose="020B0604020202020204" pitchFamily="34" charset="0"/>
              <a:buChar char="•"/>
            </a:pPr>
            <a:r>
              <a:rPr lang="en-US" sz="1600" dirty="0">
                <a:solidFill>
                  <a:schemeClr val="bg1"/>
                </a:solidFill>
                <a:latin typeface="Avenir Book" panose="02000503020000020003" pitchFamily="2" charset="0"/>
              </a:rPr>
              <a:t>MTS Enforcement</a:t>
            </a:r>
          </a:p>
          <a:p>
            <a:pPr marL="346075" indent="-173038">
              <a:buFont typeface="Arial" panose="020B0604020202020204" pitchFamily="34" charset="0"/>
              <a:buChar char="•"/>
            </a:pPr>
            <a:r>
              <a:rPr lang="en-US" sz="1600" dirty="0">
                <a:solidFill>
                  <a:schemeClr val="bg1"/>
                </a:solidFill>
                <a:latin typeface="Avenir Book" panose="02000503020000020003" pitchFamily="2" charset="0"/>
              </a:rPr>
              <a:t>CA Highway Patrol</a:t>
            </a:r>
          </a:p>
          <a:p>
            <a:pPr marL="285750" indent="-285750">
              <a:buFont typeface="Arial" panose="020B0604020202020204" pitchFamily="34" charset="0"/>
              <a:buChar char="•"/>
            </a:pPr>
            <a:endParaRPr lang="en-US" sz="1600" dirty="0">
              <a:solidFill>
                <a:schemeClr val="bg1"/>
              </a:solidFill>
              <a:latin typeface="Avenir Book" panose="02000503020000020003" pitchFamily="2" charset="0"/>
            </a:endParaRPr>
          </a:p>
          <a:p>
            <a:r>
              <a:rPr lang="en-US" sz="1600" b="1" dirty="0">
                <a:solidFill>
                  <a:schemeClr val="bg1"/>
                </a:solidFill>
                <a:latin typeface="Avenir Book" panose="02000503020000020003" pitchFamily="2" charset="0"/>
              </a:rPr>
              <a:t>Regulatory Entities (Water Board)</a:t>
            </a:r>
          </a:p>
        </p:txBody>
      </p:sp>
      <p:pic>
        <p:nvPicPr>
          <p:cNvPr id="3" name="Picture 2">
            <a:extLst>
              <a:ext uri="{FF2B5EF4-FFF2-40B4-BE49-F238E27FC236}">
                <a16:creationId xmlns:a16="http://schemas.microsoft.com/office/drawing/2014/main" id="{587345A4-EF9A-037E-FDA8-70C71461D2FA}"/>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0609961" y="3589412"/>
            <a:ext cx="1538690" cy="2109858"/>
          </a:xfrm>
          <a:prstGeom prst="rect">
            <a:avLst/>
          </a:prstGeom>
        </p:spPr>
      </p:pic>
    </p:spTree>
    <p:extLst>
      <p:ext uri="{BB962C8B-B14F-4D97-AF65-F5344CB8AC3E}">
        <p14:creationId xmlns:p14="http://schemas.microsoft.com/office/powerpoint/2010/main" val="17360178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BF50544-D0C8-7B44-8772-C7736DBA2F00}"/>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34431429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17D1A6B-C5FA-EC40-B792-4F50FFFBB6C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13240"/>
            <a:ext cx="12192000" cy="6858000"/>
          </a:xfrm>
          <a:prstGeom prst="rect">
            <a:avLst/>
          </a:prstGeom>
        </p:spPr>
      </p:pic>
    </p:spTree>
    <p:extLst>
      <p:ext uri="{BB962C8B-B14F-4D97-AF65-F5344CB8AC3E}">
        <p14:creationId xmlns:p14="http://schemas.microsoft.com/office/powerpoint/2010/main" val="14318636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flooded area with trash and water&#10;&#10;Description automatically generated with medium confidence">
            <a:extLst>
              <a:ext uri="{FF2B5EF4-FFF2-40B4-BE49-F238E27FC236}">
                <a16:creationId xmlns:a16="http://schemas.microsoft.com/office/drawing/2014/main" id="{66EA5B20-91EF-7BBA-1D9F-3F9DA080FF1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Tree>
    <p:extLst>
      <p:ext uri="{BB962C8B-B14F-4D97-AF65-F5344CB8AC3E}">
        <p14:creationId xmlns:p14="http://schemas.microsoft.com/office/powerpoint/2010/main" val="42872808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21C07-8FE3-1C90-E4EF-E4DD6E1BBB7D}"/>
              </a:ext>
            </a:extLst>
          </p:cNvPr>
          <p:cNvSpPr>
            <a:spLocks noGrp="1"/>
          </p:cNvSpPr>
          <p:nvPr>
            <p:ph type="title"/>
          </p:nvPr>
        </p:nvSpPr>
        <p:spPr/>
        <p:txBody>
          <a:bodyPr/>
          <a:lstStyle/>
          <a:p>
            <a:r>
              <a:rPr lang="en-US" dirty="0"/>
              <a:t>TRASH DATA COLLECTION – v.1</a:t>
            </a:r>
          </a:p>
        </p:txBody>
      </p:sp>
      <p:sp>
        <p:nvSpPr>
          <p:cNvPr id="3" name="Content Placeholder 2">
            <a:extLst>
              <a:ext uri="{FF2B5EF4-FFF2-40B4-BE49-F238E27FC236}">
                <a16:creationId xmlns:a16="http://schemas.microsoft.com/office/drawing/2014/main" id="{6F6A34B9-16A4-A1BD-E0D5-95F8761032D4}"/>
              </a:ext>
            </a:extLst>
          </p:cNvPr>
          <p:cNvSpPr>
            <a:spLocks noGrp="1"/>
          </p:cNvSpPr>
          <p:nvPr>
            <p:ph sz="half" idx="1"/>
          </p:nvPr>
        </p:nvSpPr>
        <p:spPr>
          <a:xfrm>
            <a:off x="506506" y="1653987"/>
            <a:ext cx="4966447" cy="5015753"/>
          </a:xfrm>
        </p:spPr>
        <p:txBody>
          <a:bodyPr>
            <a:normAutofit/>
          </a:bodyPr>
          <a:lstStyle/>
          <a:p>
            <a:pPr marL="0" indent="0">
              <a:buNone/>
            </a:pPr>
            <a:r>
              <a:rPr lang="en-US" sz="2000" b="1" dirty="0">
                <a:latin typeface="Avenir Black" panose="02000503020000020003" pitchFamily="2" charset="0"/>
              </a:rPr>
              <a:t>Initial Model 2008-2015</a:t>
            </a:r>
          </a:p>
          <a:p>
            <a:r>
              <a:rPr lang="en-US" sz="2000" dirty="0"/>
              <a:t>Started collection trash data in 2008 as part of a bi-annual survey each October and April</a:t>
            </a:r>
          </a:p>
          <a:p>
            <a:r>
              <a:rPr lang="en-US" sz="2000" dirty="0"/>
              <a:t>Used data to plan clean-up strategy for the year</a:t>
            </a:r>
          </a:p>
          <a:p>
            <a:r>
              <a:rPr lang="en-US" sz="2000" dirty="0"/>
              <a:t>Submitted data to local government and potential funders to justify support of trash clean-up program</a:t>
            </a:r>
          </a:p>
          <a:p>
            <a:r>
              <a:rPr lang="en-US" sz="2000" dirty="0"/>
              <a:t>Before clean-ups, required pre-event site to update out of date information</a:t>
            </a:r>
          </a:p>
          <a:p>
            <a:r>
              <a:rPr lang="en-US" sz="2000" dirty="0"/>
              <a:t>Data collected with GPS waypoints, paper datasheets and digital cameras, so data analysis took staff 1+ week</a:t>
            </a:r>
          </a:p>
        </p:txBody>
      </p:sp>
      <p:pic>
        <p:nvPicPr>
          <p:cNvPr id="6" name="Content Placeholder 5" descr="A group of people wearing matching t-shirts&#10;&#10;Description automatically generated">
            <a:extLst>
              <a:ext uri="{FF2B5EF4-FFF2-40B4-BE49-F238E27FC236}">
                <a16:creationId xmlns:a16="http://schemas.microsoft.com/office/drawing/2014/main" id="{C8B16D99-723E-ED34-47D7-8A17A620EE27}"/>
              </a:ext>
            </a:extLst>
          </p:cNvPr>
          <p:cNvPicPr>
            <a:picLocks noGrp="1" noChangeAspect="1"/>
          </p:cNvPicPr>
          <p:nvPr>
            <p:ph sz="half" idx="2"/>
          </p:nvPr>
        </p:nvPicPr>
        <p:blipFill rotWithShape="1">
          <a:blip r:embed="rId2" cstate="email">
            <a:extLst>
              <a:ext uri="{28A0092B-C50C-407E-A947-70E740481C1C}">
                <a14:useLocalDpi xmlns:a14="http://schemas.microsoft.com/office/drawing/2010/main"/>
              </a:ext>
            </a:extLst>
          </a:blip>
          <a:srcRect/>
          <a:stretch/>
        </p:blipFill>
        <p:spPr>
          <a:xfrm>
            <a:off x="5688106" y="1325564"/>
            <a:ext cx="6503894" cy="5532436"/>
          </a:xfrm>
        </p:spPr>
      </p:pic>
    </p:spTree>
    <p:extLst>
      <p:ext uri="{BB962C8B-B14F-4D97-AF65-F5344CB8AC3E}">
        <p14:creationId xmlns:p14="http://schemas.microsoft.com/office/powerpoint/2010/main" val="36699469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13">
            <a:extLst>
              <a:ext uri="{FF2B5EF4-FFF2-40B4-BE49-F238E27FC236}">
                <a16:creationId xmlns:a16="http://schemas.microsoft.com/office/drawing/2014/main" id="{9F62A379-FF20-B641-9666-A2155E0B43BB}"/>
              </a:ext>
            </a:extLst>
          </p:cNvPr>
          <p:cNvPicPr>
            <a:picLocks noGrp="1" noChangeAspect="1"/>
          </p:cNvPicPr>
          <p:nvPr>
            <p:ph type="pic" sz="quarter" idx="10"/>
          </p:nvPr>
        </p:nvPicPr>
        <p:blipFill rotWithShape="1">
          <a:blip r:embed="rId3" cstate="email">
            <a:alphaModFix/>
            <a:extLst>
              <a:ext uri="{28A0092B-C50C-407E-A947-70E740481C1C}">
                <a14:useLocalDpi xmlns:a14="http://schemas.microsoft.com/office/drawing/2010/main"/>
              </a:ext>
            </a:extLst>
          </a:blip>
          <a:srcRect/>
          <a:stretch/>
        </p:blipFill>
        <p:spPr>
          <a:xfrm>
            <a:off x="0" y="0"/>
            <a:ext cx="12192000" cy="6858000"/>
          </a:xfrm>
          <a:solidFill>
            <a:schemeClr val="tx1"/>
          </a:solidFill>
        </p:spPr>
      </p:pic>
      <p:sp>
        <p:nvSpPr>
          <p:cNvPr id="3" name="Rectangle 2">
            <a:extLst>
              <a:ext uri="{FF2B5EF4-FFF2-40B4-BE49-F238E27FC236}">
                <a16:creationId xmlns:a16="http://schemas.microsoft.com/office/drawing/2014/main" id="{21D831B0-40AE-9B4F-894E-EE55BA7665C5}"/>
              </a:ext>
            </a:extLst>
          </p:cNvPr>
          <p:cNvSpPr/>
          <p:nvPr/>
        </p:nvSpPr>
        <p:spPr>
          <a:xfrm>
            <a:off x="0" y="0"/>
            <a:ext cx="12192000" cy="6858000"/>
          </a:xfrm>
          <a:prstGeom prst="rect">
            <a:avLst/>
          </a:prstGeom>
          <a:solidFill>
            <a:schemeClr val="accent1">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Light" panose="02000000000000000000" pitchFamily="2" charset="0"/>
              <a:ea typeface="Roboto Light" panose="02000000000000000000" pitchFamily="2" charset="0"/>
            </a:endParaRPr>
          </a:p>
        </p:txBody>
      </p:sp>
      <p:sp>
        <p:nvSpPr>
          <p:cNvPr id="2" name="Title 1">
            <a:extLst>
              <a:ext uri="{FF2B5EF4-FFF2-40B4-BE49-F238E27FC236}">
                <a16:creationId xmlns:a16="http://schemas.microsoft.com/office/drawing/2014/main" id="{7B6ED03D-2F5E-E44C-9973-3745A48C9581}"/>
              </a:ext>
            </a:extLst>
          </p:cNvPr>
          <p:cNvSpPr>
            <a:spLocks noGrp="1"/>
          </p:cNvSpPr>
          <p:nvPr>
            <p:ph type="title"/>
          </p:nvPr>
        </p:nvSpPr>
        <p:spPr>
          <a:xfrm>
            <a:off x="477370" y="282389"/>
            <a:ext cx="11237259" cy="825046"/>
          </a:xfrm>
        </p:spPr>
        <p:txBody>
          <a:bodyPr>
            <a:noAutofit/>
          </a:bodyPr>
          <a:lstStyle/>
          <a:p>
            <a:pPr algn="ctr"/>
            <a:r>
              <a:rPr lang="en-US" dirty="0">
                <a:solidFill>
                  <a:schemeClr val="bg1"/>
                </a:solidFill>
              </a:rPr>
              <a:t>SCALE OF TRASH ISSUE: </a:t>
            </a:r>
            <a:r>
              <a:rPr lang="en-US" sz="3200" dirty="0">
                <a:solidFill>
                  <a:schemeClr val="bg1"/>
                </a:solidFill>
                <a:latin typeface="Avenir Book" panose="02000503020000020003" pitchFamily="2" charset="0"/>
              </a:rPr>
              <a:t>based on point-in-time survey</a:t>
            </a:r>
          </a:p>
        </p:txBody>
      </p:sp>
      <p:sp>
        <p:nvSpPr>
          <p:cNvPr id="7" name="Rectangle 6">
            <a:extLst>
              <a:ext uri="{FF2B5EF4-FFF2-40B4-BE49-F238E27FC236}">
                <a16:creationId xmlns:a16="http://schemas.microsoft.com/office/drawing/2014/main" id="{70D4EBF5-BED8-4742-9AD0-051608B3ED07}"/>
              </a:ext>
            </a:extLst>
          </p:cNvPr>
          <p:cNvSpPr/>
          <p:nvPr/>
        </p:nvSpPr>
        <p:spPr>
          <a:xfrm>
            <a:off x="337995" y="2172364"/>
            <a:ext cx="3040363" cy="6461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endParaRPr lang="en-US" sz="2000" b="1" dirty="0">
              <a:solidFill>
                <a:schemeClr val="bg1"/>
              </a:solidFill>
              <a:latin typeface="Meta-Bold" pitchFamily="2" charset="0"/>
              <a:ea typeface="Roboto" panose="02000000000000000000" pitchFamily="2" charset="0"/>
            </a:endParaRPr>
          </a:p>
        </p:txBody>
      </p:sp>
      <p:sp>
        <p:nvSpPr>
          <p:cNvPr id="8" name="Rectangle 7">
            <a:extLst>
              <a:ext uri="{FF2B5EF4-FFF2-40B4-BE49-F238E27FC236}">
                <a16:creationId xmlns:a16="http://schemas.microsoft.com/office/drawing/2014/main" id="{1ECC4DDA-5721-D140-9F3E-64FB80341141}"/>
              </a:ext>
            </a:extLst>
          </p:cNvPr>
          <p:cNvSpPr/>
          <p:nvPr/>
        </p:nvSpPr>
        <p:spPr>
          <a:xfrm>
            <a:off x="477368" y="6200417"/>
            <a:ext cx="11237259" cy="57446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US" dirty="0">
                <a:solidFill>
                  <a:schemeClr val="bg1"/>
                </a:solidFill>
                <a:latin typeface="Avenir Book" panose="02000503020000020003" pitchFamily="2" charset="0"/>
                <a:ea typeface="Roboto Light" panose="02000000000000000000" pitchFamily="2" charset="0"/>
              </a:rPr>
              <a:t>These surveys occur annually in October, and collect data about trash by type and volume, </a:t>
            </a:r>
          </a:p>
          <a:p>
            <a:pPr algn="ctr"/>
            <a:r>
              <a:rPr lang="en-US" dirty="0">
                <a:solidFill>
                  <a:schemeClr val="bg1"/>
                </a:solidFill>
                <a:latin typeface="Avenir Book" panose="02000503020000020003" pitchFamily="2" charset="0"/>
                <a:ea typeface="Roboto Light" panose="02000000000000000000" pitchFamily="2" charset="0"/>
              </a:rPr>
              <a:t>which we extrapolate to weight in pounds.</a:t>
            </a:r>
          </a:p>
        </p:txBody>
      </p:sp>
      <p:graphicFrame>
        <p:nvGraphicFramePr>
          <p:cNvPr id="4" name="Chart 3">
            <a:extLst>
              <a:ext uri="{FF2B5EF4-FFF2-40B4-BE49-F238E27FC236}">
                <a16:creationId xmlns:a16="http://schemas.microsoft.com/office/drawing/2014/main" id="{00000000-0008-0000-0000-000002000000}"/>
              </a:ext>
            </a:extLst>
          </p:cNvPr>
          <p:cNvGraphicFramePr>
            <a:graphicFrameLocks/>
          </p:cNvGraphicFramePr>
          <p:nvPr>
            <p:extLst>
              <p:ext uri="{D42A27DB-BD31-4B8C-83A1-F6EECF244321}">
                <p14:modId xmlns:p14="http://schemas.microsoft.com/office/powerpoint/2010/main" val="2902113751"/>
              </p:ext>
            </p:extLst>
          </p:nvPr>
        </p:nvGraphicFramePr>
        <p:xfrm>
          <a:off x="477369" y="1182986"/>
          <a:ext cx="11237259" cy="502984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874242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21C07-8FE3-1C90-E4EF-E4DD6E1BBB7D}"/>
              </a:ext>
            </a:extLst>
          </p:cNvPr>
          <p:cNvSpPr>
            <a:spLocks noGrp="1"/>
          </p:cNvSpPr>
          <p:nvPr>
            <p:ph type="title"/>
          </p:nvPr>
        </p:nvSpPr>
        <p:spPr/>
        <p:txBody>
          <a:bodyPr/>
          <a:lstStyle/>
          <a:p>
            <a:r>
              <a:rPr lang="en-US" dirty="0"/>
              <a:t>TRASH DATA COLLECTION - v.2</a:t>
            </a:r>
          </a:p>
        </p:txBody>
      </p:sp>
      <p:sp>
        <p:nvSpPr>
          <p:cNvPr id="3" name="Content Placeholder 2">
            <a:extLst>
              <a:ext uri="{FF2B5EF4-FFF2-40B4-BE49-F238E27FC236}">
                <a16:creationId xmlns:a16="http://schemas.microsoft.com/office/drawing/2014/main" id="{6F6A34B9-16A4-A1BD-E0D5-95F8761032D4}"/>
              </a:ext>
            </a:extLst>
          </p:cNvPr>
          <p:cNvSpPr>
            <a:spLocks noGrp="1"/>
          </p:cNvSpPr>
          <p:nvPr>
            <p:ph sz="half" idx="1"/>
          </p:nvPr>
        </p:nvSpPr>
        <p:spPr>
          <a:xfrm>
            <a:off x="506507" y="1653987"/>
            <a:ext cx="4751294" cy="5015753"/>
          </a:xfrm>
        </p:spPr>
        <p:txBody>
          <a:bodyPr>
            <a:normAutofit lnSpcReduction="10000"/>
          </a:bodyPr>
          <a:lstStyle/>
          <a:p>
            <a:pPr marL="0" indent="0">
              <a:buNone/>
            </a:pPr>
            <a:r>
              <a:rPr lang="en-US" sz="2000" b="1" dirty="0">
                <a:latin typeface="Avenir Black" panose="02000503020000020003" pitchFamily="2" charset="0"/>
              </a:rPr>
              <a:t>2016 - Present</a:t>
            </a:r>
          </a:p>
          <a:p>
            <a:r>
              <a:rPr lang="en-US" sz="2000" dirty="0"/>
              <a:t>Weekly surveys (starting in 2016) and then twice weekly (2017 – present)</a:t>
            </a:r>
          </a:p>
          <a:p>
            <a:r>
              <a:rPr lang="en-US" sz="2000" dirty="0"/>
              <a:t>Smartphone map collects waypoint, photos and metadata and automatically updates online map</a:t>
            </a:r>
          </a:p>
          <a:p>
            <a:r>
              <a:rPr lang="en-US" sz="2000" dirty="0"/>
              <a:t>River is split up into 26 segments</a:t>
            </a:r>
          </a:p>
          <a:p>
            <a:r>
              <a:rPr lang="en-US" sz="2000" dirty="0"/>
              <a:t>Each survey day, teams split up to survey 1-4 segments </a:t>
            </a:r>
          </a:p>
          <a:p>
            <a:r>
              <a:rPr lang="en-US" sz="2000" dirty="0"/>
              <a:t>Each river segment updated every 3-4 weeks as teams rotate through survey areas, so data is much fresher</a:t>
            </a:r>
          </a:p>
          <a:p>
            <a:r>
              <a:rPr lang="en-US" sz="2000" dirty="0"/>
              <a:t>QA/QC performed every survey day (4 hours/week)</a:t>
            </a:r>
          </a:p>
          <a:p>
            <a:r>
              <a:rPr lang="en-US" sz="2000" dirty="0"/>
              <a:t>Data exports allow immediate analysis in GIS</a:t>
            </a:r>
          </a:p>
          <a:p>
            <a:endParaRPr lang="en-US" sz="2000" dirty="0"/>
          </a:p>
          <a:p>
            <a:endParaRPr lang="en-US" sz="2000" dirty="0"/>
          </a:p>
        </p:txBody>
      </p:sp>
      <p:pic>
        <p:nvPicPr>
          <p:cNvPr id="10" name="Picture 9" descr="A person holding a phone with a screen on the screen&#10;&#10;Description automatically generated">
            <a:extLst>
              <a:ext uri="{FF2B5EF4-FFF2-40B4-BE49-F238E27FC236}">
                <a16:creationId xmlns:a16="http://schemas.microsoft.com/office/drawing/2014/main" id="{5C972933-412D-FD77-B2F0-9A53BFF0748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5701553" y="1325564"/>
            <a:ext cx="6490446" cy="5532436"/>
          </a:xfrm>
          <a:prstGeom prst="rect">
            <a:avLst/>
          </a:prstGeom>
        </p:spPr>
      </p:pic>
    </p:spTree>
    <p:extLst>
      <p:ext uri="{BB962C8B-B14F-4D97-AF65-F5344CB8AC3E}">
        <p14:creationId xmlns:p14="http://schemas.microsoft.com/office/powerpoint/2010/main" val="13885447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80D814-3EC5-064D-9FE5-6DEB51A1D350}"/>
              </a:ext>
            </a:extLst>
          </p:cNvPr>
          <p:cNvSpPr>
            <a:spLocks noGrp="1"/>
          </p:cNvSpPr>
          <p:nvPr>
            <p:ph type="title"/>
          </p:nvPr>
        </p:nvSpPr>
        <p:spPr>
          <a:xfrm>
            <a:off x="420715" y="160052"/>
            <a:ext cx="9271754" cy="907655"/>
          </a:xfrm>
        </p:spPr>
        <p:txBody>
          <a:bodyPr>
            <a:normAutofit/>
          </a:bodyPr>
          <a:lstStyle/>
          <a:p>
            <a:r>
              <a:rPr lang="en-US" b="1" dirty="0">
                <a:latin typeface="Meta-Bold" pitchFamily="2" charset="0"/>
              </a:rPr>
              <a:t>OUR PLAN:  </a:t>
            </a:r>
            <a:r>
              <a:rPr lang="en-US" sz="2800" b="0" dirty="0">
                <a:latin typeface="Avenir Medium" panose="02000503020000020003" pitchFamily="2" charset="0"/>
              </a:rPr>
              <a:t>Data-Informed Impact Model</a:t>
            </a:r>
            <a:endParaRPr lang="en-US" b="0" dirty="0">
              <a:latin typeface="Avenir Medium" panose="02000503020000020003" pitchFamily="2" charset="0"/>
            </a:endParaRPr>
          </a:p>
        </p:txBody>
      </p:sp>
      <p:pic>
        <p:nvPicPr>
          <p:cNvPr id="21" name="Picture Placeholder 20">
            <a:hlinkClick r:id="rId2"/>
            <a:extLst>
              <a:ext uri="{FF2B5EF4-FFF2-40B4-BE49-F238E27FC236}">
                <a16:creationId xmlns:a16="http://schemas.microsoft.com/office/drawing/2014/main" id="{FB729174-7D43-6A47-8E44-66F38B55A968}"/>
              </a:ext>
            </a:extLst>
          </p:cNvPr>
          <p:cNvPicPr>
            <a:picLocks noGrp="1" noChangeAspect="1"/>
          </p:cNvPicPr>
          <p:nvPr>
            <p:ph type="pic" sz="quarter" idx="13"/>
          </p:nvPr>
        </p:nvPicPr>
        <p:blipFill>
          <a:blip r:embed="rId3" cstate="email">
            <a:extLst>
              <a:ext uri="{28A0092B-C50C-407E-A947-70E740481C1C}">
                <a14:useLocalDpi xmlns:a14="http://schemas.microsoft.com/office/drawing/2010/main"/>
              </a:ext>
            </a:extLst>
          </a:blip>
          <a:stretch>
            <a:fillRect/>
          </a:stretch>
        </p:blipFill>
        <p:spPr>
          <a:xfrm>
            <a:off x="5918662" y="2116171"/>
            <a:ext cx="5434121" cy="3371616"/>
          </a:xfrm>
        </p:spPr>
      </p:pic>
      <p:pic>
        <p:nvPicPr>
          <p:cNvPr id="14" name="Picture Placeholder 39">
            <a:extLst>
              <a:ext uri="{FF2B5EF4-FFF2-40B4-BE49-F238E27FC236}">
                <a16:creationId xmlns:a16="http://schemas.microsoft.com/office/drawing/2014/main" id="{3459346F-F252-3A48-ADEC-F0344B983169}"/>
              </a:ext>
            </a:extLst>
          </p:cNvPr>
          <p:cNvPicPr>
            <a:picLocks/>
          </p:cNvPicPr>
          <p:nvPr/>
        </p:nvPicPr>
        <p:blipFill rotWithShape="1">
          <a:blip r:embed="rId4" cstate="email">
            <a:extLst>
              <a:ext uri="{28A0092B-C50C-407E-A947-70E740481C1C}">
                <a14:useLocalDpi xmlns:a14="http://schemas.microsoft.com/office/drawing/2010/main"/>
              </a:ext>
            </a:extLst>
          </a:blip>
          <a:srcRect t="-1126"/>
          <a:stretch/>
        </p:blipFill>
        <p:spPr>
          <a:xfrm>
            <a:off x="1842734" y="1922873"/>
            <a:ext cx="2014985" cy="2011680"/>
          </a:xfrm>
          <a:prstGeom prst="ellipse">
            <a:avLst/>
          </a:prstGeom>
          <a:solidFill>
            <a:schemeClr val="tx2"/>
          </a:solidFill>
        </p:spPr>
      </p:pic>
      <p:sp>
        <p:nvSpPr>
          <p:cNvPr id="18" name="Freeform 17">
            <a:extLst>
              <a:ext uri="{FF2B5EF4-FFF2-40B4-BE49-F238E27FC236}">
                <a16:creationId xmlns:a16="http://schemas.microsoft.com/office/drawing/2014/main" id="{AE8C77B6-766E-014C-9377-51963EA6061F}"/>
              </a:ext>
            </a:extLst>
          </p:cNvPr>
          <p:cNvSpPr/>
          <p:nvPr/>
        </p:nvSpPr>
        <p:spPr>
          <a:xfrm rot="9147705" flipH="1">
            <a:off x="3865834" y="2148275"/>
            <a:ext cx="553550" cy="1757896"/>
          </a:xfrm>
          <a:custGeom>
            <a:avLst/>
            <a:gdLst>
              <a:gd name="connsiteX0" fmla="*/ 300828 w 428338"/>
              <a:gd name="connsiteY0" fmla="*/ 13280 h 1360266"/>
              <a:gd name="connsiteX1" fmla="*/ 322340 w 428338"/>
              <a:gd name="connsiteY1" fmla="*/ 45527 h 1360266"/>
              <a:gd name="connsiteX2" fmla="*/ 383164 w 428338"/>
              <a:gd name="connsiteY2" fmla="*/ 155299 h 1360266"/>
              <a:gd name="connsiteX3" fmla="*/ 425808 w 428338"/>
              <a:gd name="connsiteY3" fmla="*/ 243954 h 1360266"/>
              <a:gd name="connsiteX4" fmla="*/ 420023 w 428338"/>
              <a:gd name="connsiteY4" fmla="*/ 258159 h 1360266"/>
              <a:gd name="connsiteX5" fmla="*/ 415052 w 428338"/>
              <a:gd name="connsiteY5" fmla="*/ 258984 h 1360266"/>
              <a:gd name="connsiteX6" fmla="*/ 382593 w 428338"/>
              <a:gd name="connsiteY6" fmla="*/ 220934 h 1360266"/>
              <a:gd name="connsiteX7" fmla="*/ 356798 w 428338"/>
              <a:gd name="connsiteY7" fmla="*/ 171946 h 1360266"/>
              <a:gd name="connsiteX8" fmla="*/ 335666 w 428338"/>
              <a:gd name="connsiteY8" fmla="*/ 876431 h 1360266"/>
              <a:gd name="connsiteX9" fmla="*/ 258661 w 428338"/>
              <a:gd name="connsiteY9" fmla="*/ 1083705 h 1360266"/>
              <a:gd name="connsiteX10" fmla="*/ 25169 w 428338"/>
              <a:gd name="connsiteY10" fmla="*/ 1359563 h 1360266"/>
              <a:gd name="connsiteX11" fmla="*/ 9082 w 428338"/>
              <a:gd name="connsiteY11" fmla="*/ 1343677 h 1360266"/>
              <a:gd name="connsiteX12" fmla="*/ 61435 w 428338"/>
              <a:gd name="connsiteY12" fmla="*/ 1305628 h 1360266"/>
              <a:gd name="connsiteX13" fmla="*/ 351562 w 428338"/>
              <a:gd name="connsiteY13" fmla="*/ 692367 h 1360266"/>
              <a:gd name="connsiteX14" fmla="*/ 339569 w 428338"/>
              <a:gd name="connsiteY14" fmla="*/ 192683 h 1360266"/>
              <a:gd name="connsiteX15" fmla="*/ 315677 w 428338"/>
              <a:gd name="connsiteY15" fmla="*/ 105360 h 1360266"/>
              <a:gd name="connsiteX16" fmla="*/ 308634 w 428338"/>
              <a:gd name="connsiteY16" fmla="*/ 242908 h 1360266"/>
              <a:gd name="connsiteX17" fmla="*/ 290739 w 428338"/>
              <a:gd name="connsiteY17" fmla="*/ 257652 h 1360266"/>
              <a:gd name="connsiteX18" fmla="*/ 276637 w 428338"/>
              <a:gd name="connsiteY18" fmla="*/ 238459 h 1360266"/>
              <a:gd name="connsiteX19" fmla="*/ 277698 w 428338"/>
              <a:gd name="connsiteY19" fmla="*/ 234632 h 1360266"/>
              <a:gd name="connsiteX20" fmla="*/ 284171 w 428338"/>
              <a:gd name="connsiteY20" fmla="*/ 113255 h 1360266"/>
              <a:gd name="connsiteX21" fmla="*/ 277793 w 428338"/>
              <a:gd name="connsiteY21" fmla="*/ 34112 h 1360266"/>
              <a:gd name="connsiteX22" fmla="*/ 283314 w 428338"/>
              <a:gd name="connsiteY22" fmla="*/ 8904 h 1360266"/>
              <a:gd name="connsiteX23" fmla="*/ 300828 w 428338"/>
              <a:gd name="connsiteY23" fmla="*/ 13280 h 1360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28338" h="1360266">
                <a:moveTo>
                  <a:pt x="300828" y="13280"/>
                </a:moveTo>
                <a:cubicBezTo>
                  <a:pt x="309458" y="22982"/>
                  <a:pt x="316698" y="33834"/>
                  <a:pt x="322340" y="45527"/>
                </a:cubicBezTo>
                <a:cubicBezTo>
                  <a:pt x="343281" y="81769"/>
                  <a:pt x="363937" y="118201"/>
                  <a:pt x="383164" y="155299"/>
                </a:cubicBezTo>
                <a:cubicBezTo>
                  <a:pt x="397918" y="183836"/>
                  <a:pt x="416004" y="213134"/>
                  <a:pt x="425808" y="243954"/>
                </a:cubicBezTo>
                <a:cubicBezTo>
                  <a:pt x="428136" y="249473"/>
                  <a:pt x="425546" y="255833"/>
                  <a:pt x="420023" y="258159"/>
                </a:cubicBezTo>
                <a:cubicBezTo>
                  <a:pt x="418454" y="258820"/>
                  <a:pt x="416751" y="259103"/>
                  <a:pt x="415052" y="258984"/>
                </a:cubicBezTo>
                <a:cubicBezTo>
                  <a:pt x="394682" y="260316"/>
                  <a:pt x="390113" y="234918"/>
                  <a:pt x="382593" y="220934"/>
                </a:cubicBezTo>
                <a:cubicBezTo>
                  <a:pt x="378881" y="213895"/>
                  <a:pt x="363080" y="182124"/>
                  <a:pt x="356798" y="171946"/>
                </a:cubicBezTo>
                <a:cubicBezTo>
                  <a:pt x="392873" y="403001"/>
                  <a:pt x="398965" y="650037"/>
                  <a:pt x="335666" y="876431"/>
                </a:cubicBezTo>
                <a:cubicBezTo>
                  <a:pt x="315802" y="947539"/>
                  <a:pt x="290045" y="1016870"/>
                  <a:pt x="258661" y="1083705"/>
                </a:cubicBezTo>
                <a:cubicBezTo>
                  <a:pt x="208783" y="1189577"/>
                  <a:pt x="135585" y="1309147"/>
                  <a:pt x="25169" y="1359563"/>
                </a:cubicBezTo>
                <a:cubicBezTo>
                  <a:pt x="9082" y="1366982"/>
                  <a:pt x="3847" y="1355853"/>
                  <a:pt x="9082" y="1343677"/>
                </a:cubicBezTo>
                <a:cubicBezTo>
                  <a:pt x="13746" y="1333119"/>
                  <a:pt x="50964" y="1313904"/>
                  <a:pt x="61435" y="1305628"/>
                </a:cubicBezTo>
                <a:cubicBezTo>
                  <a:pt x="243812" y="1162943"/>
                  <a:pt x="324149" y="912768"/>
                  <a:pt x="351562" y="692367"/>
                </a:cubicBezTo>
                <a:cubicBezTo>
                  <a:pt x="371552" y="531893"/>
                  <a:pt x="363746" y="352966"/>
                  <a:pt x="339569" y="192683"/>
                </a:cubicBezTo>
                <a:cubicBezTo>
                  <a:pt x="334544" y="162851"/>
                  <a:pt x="326540" y="133597"/>
                  <a:pt x="315677" y="105360"/>
                </a:cubicBezTo>
                <a:cubicBezTo>
                  <a:pt x="315106" y="111447"/>
                  <a:pt x="321674" y="204002"/>
                  <a:pt x="308634" y="242908"/>
                </a:cubicBezTo>
                <a:cubicBezTo>
                  <a:pt x="305873" y="251184"/>
                  <a:pt x="302542" y="261077"/>
                  <a:pt x="290739" y="257652"/>
                </a:cubicBezTo>
                <a:cubicBezTo>
                  <a:pt x="281541" y="256244"/>
                  <a:pt x="275227" y="247651"/>
                  <a:pt x="276637" y="238459"/>
                </a:cubicBezTo>
                <a:cubicBezTo>
                  <a:pt x="276838" y="237146"/>
                  <a:pt x="277195" y="235861"/>
                  <a:pt x="277698" y="234632"/>
                </a:cubicBezTo>
                <a:cubicBezTo>
                  <a:pt x="289311" y="195156"/>
                  <a:pt x="287217" y="153777"/>
                  <a:pt x="284171" y="113255"/>
                </a:cubicBezTo>
                <a:cubicBezTo>
                  <a:pt x="282267" y="86905"/>
                  <a:pt x="280839" y="60366"/>
                  <a:pt x="277793" y="34112"/>
                </a:cubicBezTo>
                <a:cubicBezTo>
                  <a:pt x="276841" y="25741"/>
                  <a:pt x="275223" y="14421"/>
                  <a:pt x="283314" y="8904"/>
                </a:cubicBezTo>
                <a:cubicBezTo>
                  <a:pt x="289215" y="5099"/>
                  <a:pt x="295212" y="7763"/>
                  <a:pt x="300828" y="13280"/>
                </a:cubicBezTo>
                <a:close/>
              </a:path>
            </a:pathLst>
          </a:custGeom>
          <a:solidFill>
            <a:srgbClr val="000000"/>
          </a:solidFill>
          <a:ln w="9506" cap="flat">
            <a:noFill/>
            <a:prstDash val="solid"/>
            <a:miter/>
          </a:ln>
        </p:spPr>
        <p:txBody>
          <a:bodyPr rtlCol="0" anchor="ctr"/>
          <a:lstStyle/>
          <a:p>
            <a:endParaRPr lang="en-US"/>
          </a:p>
        </p:txBody>
      </p:sp>
      <p:pic>
        <p:nvPicPr>
          <p:cNvPr id="20" name="Picture Placeholder 39">
            <a:extLst>
              <a:ext uri="{FF2B5EF4-FFF2-40B4-BE49-F238E27FC236}">
                <a16:creationId xmlns:a16="http://schemas.microsoft.com/office/drawing/2014/main" id="{70F64436-53E3-CF4E-8640-8117A158E9B2}"/>
              </a:ext>
            </a:extLst>
          </p:cNvPr>
          <p:cNvPicPr>
            <a:picLocks/>
          </p:cNvPicPr>
          <p:nvPr/>
        </p:nvPicPr>
        <p:blipFill rotWithShape="1">
          <a:blip r:embed="rId5" cstate="email">
            <a:extLst>
              <a:ext uri="{28A0092B-C50C-407E-A947-70E740481C1C}">
                <a14:useLocalDpi xmlns:a14="http://schemas.microsoft.com/office/drawing/2010/main"/>
              </a:ext>
            </a:extLst>
          </a:blip>
          <a:srcRect l="-114"/>
          <a:stretch/>
        </p:blipFill>
        <p:spPr>
          <a:xfrm>
            <a:off x="3274134" y="3801979"/>
            <a:ext cx="2011680" cy="2011680"/>
          </a:xfrm>
          <a:prstGeom prst="ellipse">
            <a:avLst/>
          </a:prstGeom>
          <a:solidFill>
            <a:schemeClr val="tx2"/>
          </a:solidFill>
        </p:spPr>
      </p:pic>
      <p:pic>
        <p:nvPicPr>
          <p:cNvPr id="22" name="Picture Placeholder 39">
            <a:extLst>
              <a:ext uri="{FF2B5EF4-FFF2-40B4-BE49-F238E27FC236}">
                <a16:creationId xmlns:a16="http://schemas.microsoft.com/office/drawing/2014/main" id="{4718203E-7F8C-F349-ACB5-C80E4BCE3531}"/>
              </a:ext>
            </a:extLst>
          </p:cNvPr>
          <p:cNvPicPr preferRelativeResize="0">
            <a:picLocks/>
          </p:cNvPicPr>
          <p:nvPr/>
        </p:nvPicPr>
        <p:blipFill rotWithShape="1">
          <a:blip r:embed="rId6" cstate="email">
            <a:extLst>
              <a:ext uri="{28A0092B-C50C-407E-A947-70E740481C1C}">
                <a14:useLocalDpi xmlns:a14="http://schemas.microsoft.com/office/drawing/2010/main"/>
              </a:ext>
            </a:extLst>
          </a:blip>
          <a:srcRect/>
          <a:stretch/>
        </p:blipFill>
        <p:spPr>
          <a:xfrm>
            <a:off x="413621" y="3801979"/>
            <a:ext cx="2014985" cy="2011680"/>
          </a:xfrm>
          <a:prstGeom prst="ellipse">
            <a:avLst/>
          </a:prstGeom>
          <a:solidFill>
            <a:schemeClr val="tx2"/>
          </a:solidFill>
        </p:spPr>
      </p:pic>
      <p:sp>
        <p:nvSpPr>
          <p:cNvPr id="23" name="Freeform 22">
            <a:extLst>
              <a:ext uri="{FF2B5EF4-FFF2-40B4-BE49-F238E27FC236}">
                <a16:creationId xmlns:a16="http://schemas.microsoft.com/office/drawing/2014/main" id="{C037C4CD-974A-DE45-8953-F47C8DB8637C}"/>
              </a:ext>
            </a:extLst>
          </p:cNvPr>
          <p:cNvSpPr/>
          <p:nvPr/>
        </p:nvSpPr>
        <p:spPr>
          <a:xfrm rot="16855549" flipH="1">
            <a:off x="2751144" y="4861629"/>
            <a:ext cx="553550" cy="1757896"/>
          </a:xfrm>
          <a:custGeom>
            <a:avLst/>
            <a:gdLst>
              <a:gd name="connsiteX0" fmla="*/ 300828 w 428338"/>
              <a:gd name="connsiteY0" fmla="*/ 13280 h 1360266"/>
              <a:gd name="connsiteX1" fmla="*/ 322340 w 428338"/>
              <a:gd name="connsiteY1" fmla="*/ 45527 h 1360266"/>
              <a:gd name="connsiteX2" fmla="*/ 383164 w 428338"/>
              <a:gd name="connsiteY2" fmla="*/ 155299 h 1360266"/>
              <a:gd name="connsiteX3" fmla="*/ 425808 w 428338"/>
              <a:gd name="connsiteY3" fmla="*/ 243954 h 1360266"/>
              <a:gd name="connsiteX4" fmla="*/ 420023 w 428338"/>
              <a:gd name="connsiteY4" fmla="*/ 258159 h 1360266"/>
              <a:gd name="connsiteX5" fmla="*/ 415052 w 428338"/>
              <a:gd name="connsiteY5" fmla="*/ 258984 h 1360266"/>
              <a:gd name="connsiteX6" fmla="*/ 382593 w 428338"/>
              <a:gd name="connsiteY6" fmla="*/ 220934 h 1360266"/>
              <a:gd name="connsiteX7" fmla="*/ 356798 w 428338"/>
              <a:gd name="connsiteY7" fmla="*/ 171946 h 1360266"/>
              <a:gd name="connsiteX8" fmla="*/ 335666 w 428338"/>
              <a:gd name="connsiteY8" fmla="*/ 876431 h 1360266"/>
              <a:gd name="connsiteX9" fmla="*/ 258661 w 428338"/>
              <a:gd name="connsiteY9" fmla="*/ 1083705 h 1360266"/>
              <a:gd name="connsiteX10" fmla="*/ 25169 w 428338"/>
              <a:gd name="connsiteY10" fmla="*/ 1359563 h 1360266"/>
              <a:gd name="connsiteX11" fmla="*/ 9082 w 428338"/>
              <a:gd name="connsiteY11" fmla="*/ 1343677 h 1360266"/>
              <a:gd name="connsiteX12" fmla="*/ 61435 w 428338"/>
              <a:gd name="connsiteY12" fmla="*/ 1305628 h 1360266"/>
              <a:gd name="connsiteX13" fmla="*/ 351562 w 428338"/>
              <a:gd name="connsiteY13" fmla="*/ 692367 h 1360266"/>
              <a:gd name="connsiteX14" fmla="*/ 339569 w 428338"/>
              <a:gd name="connsiteY14" fmla="*/ 192683 h 1360266"/>
              <a:gd name="connsiteX15" fmla="*/ 315677 w 428338"/>
              <a:gd name="connsiteY15" fmla="*/ 105360 h 1360266"/>
              <a:gd name="connsiteX16" fmla="*/ 308634 w 428338"/>
              <a:gd name="connsiteY16" fmla="*/ 242908 h 1360266"/>
              <a:gd name="connsiteX17" fmla="*/ 290739 w 428338"/>
              <a:gd name="connsiteY17" fmla="*/ 257652 h 1360266"/>
              <a:gd name="connsiteX18" fmla="*/ 276637 w 428338"/>
              <a:gd name="connsiteY18" fmla="*/ 238459 h 1360266"/>
              <a:gd name="connsiteX19" fmla="*/ 277698 w 428338"/>
              <a:gd name="connsiteY19" fmla="*/ 234632 h 1360266"/>
              <a:gd name="connsiteX20" fmla="*/ 284171 w 428338"/>
              <a:gd name="connsiteY20" fmla="*/ 113255 h 1360266"/>
              <a:gd name="connsiteX21" fmla="*/ 277793 w 428338"/>
              <a:gd name="connsiteY21" fmla="*/ 34112 h 1360266"/>
              <a:gd name="connsiteX22" fmla="*/ 283314 w 428338"/>
              <a:gd name="connsiteY22" fmla="*/ 8904 h 1360266"/>
              <a:gd name="connsiteX23" fmla="*/ 300828 w 428338"/>
              <a:gd name="connsiteY23" fmla="*/ 13280 h 1360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28338" h="1360266">
                <a:moveTo>
                  <a:pt x="300828" y="13280"/>
                </a:moveTo>
                <a:cubicBezTo>
                  <a:pt x="309458" y="22982"/>
                  <a:pt x="316698" y="33834"/>
                  <a:pt x="322340" y="45527"/>
                </a:cubicBezTo>
                <a:cubicBezTo>
                  <a:pt x="343281" y="81769"/>
                  <a:pt x="363937" y="118201"/>
                  <a:pt x="383164" y="155299"/>
                </a:cubicBezTo>
                <a:cubicBezTo>
                  <a:pt x="397918" y="183836"/>
                  <a:pt x="416004" y="213134"/>
                  <a:pt x="425808" y="243954"/>
                </a:cubicBezTo>
                <a:cubicBezTo>
                  <a:pt x="428136" y="249473"/>
                  <a:pt x="425546" y="255833"/>
                  <a:pt x="420023" y="258159"/>
                </a:cubicBezTo>
                <a:cubicBezTo>
                  <a:pt x="418454" y="258820"/>
                  <a:pt x="416751" y="259103"/>
                  <a:pt x="415052" y="258984"/>
                </a:cubicBezTo>
                <a:cubicBezTo>
                  <a:pt x="394682" y="260316"/>
                  <a:pt x="390113" y="234918"/>
                  <a:pt x="382593" y="220934"/>
                </a:cubicBezTo>
                <a:cubicBezTo>
                  <a:pt x="378881" y="213895"/>
                  <a:pt x="363080" y="182124"/>
                  <a:pt x="356798" y="171946"/>
                </a:cubicBezTo>
                <a:cubicBezTo>
                  <a:pt x="392873" y="403001"/>
                  <a:pt x="398965" y="650037"/>
                  <a:pt x="335666" y="876431"/>
                </a:cubicBezTo>
                <a:cubicBezTo>
                  <a:pt x="315802" y="947539"/>
                  <a:pt x="290045" y="1016870"/>
                  <a:pt x="258661" y="1083705"/>
                </a:cubicBezTo>
                <a:cubicBezTo>
                  <a:pt x="208783" y="1189577"/>
                  <a:pt x="135585" y="1309147"/>
                  <a:pt x="25169" y="1359563"/>
                </a:cubicBezTo>
                <a:cubicBezTo>
                  <a:pt x="9082" y="1366982"/>
                  <a:pt x="3847" y="1355853"/>
                  <a:pt x="9082" y="1343677"/>
                </a:cubicBezTo>
                <a:cubicBezTo>
                  <a:pt x="13746" y="1333119"/>
                  <a:pt x="50964" y="1313904"/>
                  <a:pt x="61435" y="1305628"/>
                </a:cubicBezTo>
                <a:cubicBezTo>
                  <a:pt x="243812" y="1162943"/>
                  <a:pt x="324149" y="912768"/>
                  <a:pt x="351562" y="692367"/>
                </a:cubicBezTo>
                <a:cubicBezTo>
                  <a:pt x="371552" y="531893"/>
                  <a:pt x="363746" y="352966"/>
                  <a:pt x="339569" y="192683"/>
                </a:cubicBezTo>
                <a:cubicBezTo>
                  <a:pt x="334544" y="162851"/>
                  <a:pt x="326540" y="133597"/>
                  <a:pt x="315677" y="105360"/>
                </a:cubicBezTo>
                <a:cubicBezTo>
                  <a:pt x="315106" y="111447"/>
                  <a:pt x="321674" y="204002"/>
                  <a:pt x="308634" y="242908"/>
                </a:cubicBezTo>
                <a:cubicBezTo>
                  <a:pt x="305873" y="251184"/>
                  <a:pt x="302542" y="261077"/>
                  <a:pt x="290739" y="257652"/>
                </a:cubicBezTo>
                <a:cubicBezTo>
                  <a:pt x="281541" y="256244"/>
                  <a:pt x="275227" y="247651"/>
                  <a:pt x="276637" y="238459"/>
                </a:cubicBezTo>
                <a:cubicBezTo>
                  <a:pt x="276838" y="237146"/>
                  <a:pt x="277195" y="235861"/>
                  <a:pt x="277698" y="234632"/>
                </a:cubicBezTo>
                <a:cubicBezTo>
                  <a:pt x="289311" y="195156"/>
                  <a:pt x="287217" y="153777"/>
                  <a:pt x="284171" y="113255"/>
                </a:cubicBezTo>
                <a:cubicBezTo>
                  <a:pt x="282267" y="86905"/>
                  <a:pt x="280839" y="60366"/>
                  <a:pt x="277793" y="34112"/>
                </a:cubicBezTo>
                <a:cubicBezTo>
                  <a:pt x="276841" y="25741"/>
                  <a:pt x="275223" y="14421"/>
                  <a:pt x="283314" y="8904"/>
                </a:cubicBezTo>
                <a:cubicBezTo>
                  <a:pt x="289215" y="5099"/>
                  <a:pt x="295212" y="7763"/>
                  <a:pt x="300828" y="13280"/>
                </a:cubicBezTo>
                <a:close/>
              </a:path>
            </a:pathLst>
          </a:custGeom>
          <a:solidFill>
            <a:srgbClr val="000000"/>
          </a:solidFill>
          <a:ln w="9506"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724F6839-9649-1D4B-AC3B-C5297D314286}"/>
              </a:ext>
            </a:extLst>
          </p:cNvPr>
          <p:cNvSpPr/>
          <p:nvPr/>
        </p:nvSpPr>
        <p:spPr>
          <a:xfrm rot="1998083" flipH="1">
            <a:off x="1143097" y="2557761"/>
            <a:ext cx="553550" cy="1757896"/>
          </a:xfrm>
          <a:custGeom>
            <a:avLst/>
            <a:gdLst>
              <a:gd name="connsiteX0" fmla="*/ 300828 w 428338"/>
              <a:gd name="connsiteY0" fmla="*/ 13280 h 1360266"/>
              <a:gd name="connsiteX1" fmla="*/ 322340 w 428338"/>
              <a:gd name="connsiteY1" fmla="*/ 45527 h 1360266"/>
              <a:gd name="connsiteX2" fmla="*/ 383164 w 428338"/>
              <a:gd name="connsiteY2" fmla="*/ 155299 h 1360266"/>
              <a:gd name="connsiteX3" fmla="*/ 425808 w 428338"/>
              <a:gd name="connsiteY3" fmla="*/ 243954 h 1360266"/>
              <a:gd name="connsiteX4" fmla="*/ 420023 w 428338"/>
              <a:gd name="connsiteY4" fmla="*/ 258159 h 1360266"/>
              <a:gd name="connsiteX5" fmla="*/ 415052 w 428338"/>
              <a:gd name="connsiteY5" fmla="*/ 258984 h 1360266"/>
              <a:gd name="connsiteX6" fmla="*/ 382593 w 428338"/>
              <a:gd name="connsiteY6" fmla="*/ 220934 h 1360266"/>
              <a:gd name="connsiteX7" fmla="*/ 356798 w 428338"/>
              <a:gd name="connsiteY7" fmla="*/ 171946 h 1360266"/>
              <a:gd name="connsiteX8" fmla="*/ 335666 w 428338"/>
              <a:gd name="connsiteY8" fmla="*/ 876431 h 1360266"/>
              <a:gd name="connsiteX9" fmla="*/ 258661 w 428338"/>
              <a:gd name="connsiteY9" fmla="*/ 1083705 h 1360266"/>
              <a:gd name="connsiteX10" fmla="*/ 25169 w 428338"/>
              <a:gd name="connsiteY10" fmla="*/ 1359563 h 1360266"/>
              <a:gd name="connsiteX11" fmla="*/ 9082 w 428338"/>
              <a:gd name="connsiteY11" fmla="*/ 1343677 h 1360266"/>
              <a:gd name="connsiteX12" fmla="*/ 61435 w 428338"/>
              <a:gd name="connsiteY12" fmla="*/ 1305628 h 1360266"/>
              <a:gd name="connsiteX13" fmla="*/ 351562 w 428338"/>
              <a:gd name="connsiteY13" fmla="*/ 692367 h 1360266"/>
              <a:gd name="connsiteX14" fmla="*/ 339569 w 428338"/>
              <a:gd name="connsiteY14" fmla="*/ 192683 h 1360266"/>
              <a:gd name="connsiteX15" fmla="*/ 315677 w 428338"/>
              <a:gd name="connsiteY15" fmla="*/ 105360 h 1360266"/>
              <a:gd name="connsiteX16" fmla="*/ 308634 w 428338"/>
              <a:gd name="connsiteY16" fmla="*/ 242908 h 1360266"/>
              <a:gd name="connsiteX17" fmla="*/ 290739 w 428338"/>
              <a:gd name="connsiteY17" fmla="*/ 257652 h 1360266"/>
              <a:gd name="connsiteX18" fmla="*/ 276637 w 428338"/>
              <a:gd name="connsiteY18" fmla="*/ 238459 h 1360266"/>
              <a:gd name="connsiteX19" fmla="*/ 277698 w 428338"/>
              <a:gd name="connsiteY19" fmla="*/ 234632 h 1360266"/>
              <a:gd name="connsiteX20" fmla="*/ 284171 w 428338"/>
              <a:gd name="connsiteY20" fmla="*/ 113255 h 1360266"/>
              <a:gd name="connsiteX21" fmla="*/ 277793 w 428338"/>
              <a:gd name="connsiteY21" fmla="*/ 34112 h 1360266"/>
              <a:gd name="connsiteX22" fmla="*/ 283314 w 428338"/>
              <a:gd name="connsiteY22" fmla="*/ 8904 h 1360266"/>
              <a:gd name="connsiteX23" fmla="*/ 300828 w 428338"/>
              <a:gd name="connsiteY23" fmla="*/ 13280 h 1360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28338" h="1360266">
                <a:moveTo>
                  <a:pt x="300828" y="13280"/>
                </a:moveTo>
                <a:cubicBezTo>
                  <a:pt x="309458" y="22982"/>
                  <a:pt x="316698" y="33834"/>
                  <a:pt x="322340" y="45527"/>
                </a:cubicBezTo>
                <a:cubicBezTo>
                  <a:pt x="343281" y="81769"/>
                  <a:pt x="363937" y="118201"/>
                  <a:pt x="383164" y="155299"/>
                </a:cubicBezTo>
                <a:cubicBezTo>
                  <a:pt x="397918" y="183836"/>
                  <a:pt x="416004" y="213134"/>
                  <a:pt x="425808" y="243954"/>
                </a:cubicBezTo>
                <a:cubicBezTo>
                  <a:pt x="428136" y="249473"/>
                  <a:pt x="425546" y="255833"/>
                  <a:pt x="420023" y="258159"/>
                </a:cubicBezTo>
                <a:cubicBezTo>
                  <a:pt x="418454" y="258820"/>
                  <a:pt x="416751" y="259103"/>
                  <a:pt x="415052" y="258984"/>
                </a:cubicBezTo>
                <a:cubicBezTo>
                  <a:pt x="394682" y="260316"/>
                  <a:pt x="390113" y="234918"/>
                  <a:pt x="382593" y="220934"/>
                </a:cubicBezTo>
                <a:cubicBezTo>
                  <a:pt x="378881" y="213895"/>
                  <a:pt x="363080" y="182124"/>
                  <a:pt x="356798" y="171946"/>
                </a:cubicBezTo>
                <a:cubicBezTo>
                  <a:pt x="392873" y="403001"/>
                  <a:pt x="398965" y="650037"/>
                  <a:pt x="335666" y="876431"/>
                </a:cubicBezTo>
                <a:cubicBezTo>
                  <a:pt x="315802" y="947539"/>
                  <a:pt x="290045" y="1016870"/>
                  <a:pt x="258661" y="1083705"/>
                </a:cubicBezTo>
                <a:cubicBezTo>
                  <a:pt x="208783" y="1189577"/>
                  <a:pt x="135585" y="1309147"/>
                  <a:pt x="25169" y="1359563"/>
                </a:cubicBezTo>
                <a:cubicBezTo>
                  <a:pt x="9082" y="1366982"/>
                  <a:pt x="3847" y="1355853"/>
                  <a:pt x="9082" y="1343677"/>
                </a:cubicBezTo>
                <a:cubicBezTo>
                  <a:pt x="13746" y="1333119"/>
                  <a:pt x="50964" y="1313904"/>
                  <a:pt x="61435" y="1305628"/>
                </a:cubicBezTo>
                <a:cubicBezTo>
                  <a:pt x="243812" y="1162943"/>
                  <a:pt x="324149" y="912768"/>
                  <a:pt x="351562" y="692367"/>
                </a:cubicBezTo>
                <a:cubicBezTo>
                  <a:pt x="371552" y="531893"/>
                  <a:pt x="363746" y="352966"/>
                  <a:pt x="339569" y="192683"/>
                </a:cubicBezTo>
                <a:cubicBezTo>
                  <a:pt x="334544" y="162851"/>
                  <a:pt x="326540" y="133597"/>
                  <a:pt x="315677" y="105360"/>
                </a:cubicBezTo>
                <a:cubicBezTo>
                  <a:pt x="315106" y="111447"/>
                  <a:pt x="321674" y="204002"/>
                  <a:pt x="308634" y="242908"/>
                </a:cubicBezTo>
                <a:cubicBezTo>
                  <a:pt x="305873" y="251184"/>
                  <a:pt x="302542" y="261077"/>
                  <a:pt x="290739" y="257652"/>
                </a:cubicBezTo>
                <a:cubicBezTo>
                  <a:pt x="281541" y="256244"/>
                  <a:pt x="275227" y="247651"/>
                  <a:pt x="276637" y="238459"/>
                </a:cubicBezTo>
                <a:cubicBezTo>
                  <a:pt x="276838" y="237146"/>
                  <a:pt x="277195" y="235861"/>
                  <a:pt x="277698" y="234632"/>
                </a:cubicBezTo>
                <a:cubicBezTo>
                  <a:pt x="289311" y="195156"/>
                  <a:pt x="287217" y="153777"/>
                  <a:pt x="284171" y="113255"/>
                </a:cubicBezTo>
                <a:cubicBezTo>
                  <a:pt x="282267" y="86905"/>
                  <a:pt x="280839" y="60366"/>
                  <a:pt x="277793" y="34112"/>
                </a:cubicBezTo>
                <a:cubicBezTo>
                  <a:pt x="276841" y="25741"/>
                  <a:pt x="275223" y="14421"/>
                  <a:pt x="283314" y="8904"/>
                </a:cubicBezTo>
                <a:cubicBezTo>
                  <a:pt x="289215" y="5099"/>
                  <a:pt x="295212" y="7763"/>
                  <a:pt x="300828" y="13280"/>
                </a:cubicBezTo>
                <a:close/>
              </a:path>
            </a:pathLst>
          </a:custGeom>
          <a:solidFill>
            <a:srgbClr val="000000"/>
          </a:solidFill>
          <a:ln w="9506" cap="flat">
            <a:noFill/>
            <a:prstDash val="solid"/>
            <a:miter/>
          </a:ln>
        </p:spPr>
        <p:txBody>
          <a:bodyPr rtlCol="0" anchor="ctr"/>
          <a:lstStyle/>
          <a:p>
            <a:endParaRPr lang="en-US"/>
          </a:p>
        </p:txBody>
      </p:sp>
      <p:sp>
        <p:nvSpPr>
          <p:cNvPr id="3" name="TextBox 2">
            <a:extLst>
              <a:ext uri="{FF2B5EF4-FFF2-40B4-BE49-F238E27FC236}">
                <a16:creationId xmlns:a16="http://schemas.microsoft.com/office/drawing/2014/main" id="{71D22C04-10A7-6140-A89D-725E967B0EF4}"/>
              </a:ext>
            </a:extLst>
          </p:cNvPr>
          <p:cNvSpPr txBox="1"/>
          <p:nvPr/>
        </p:nvSpPr>
        <p:spPr>
          <a:xfrm>
            <a:off x="1737405" y="1294040"/>
            <a:ext cx="2225641" cy="646331"/>
          </a:xfrm>
          <a:prstGeom prst="rect">
            <a:avLst/>
          </a:prstGeom>
          <a:noFill/>
        </p:spPr>
        <p:txBody>
          <a:bodyPr wrap="square" rtlCol="0">
            <a:spAutoFit/>
          </a:bodyPr>
          <a:lstStyle/>
          <a:p>
            <a:pPr algn="ctr"/>
            <a:r>
              <a:rPr lang="en-US" dirty="0">
                <a:latin typeface="Avenir Book" panose="02000503020000020003" pitchFamily="2" charset="0"/>
                <a:ea typeface="Roboto Light" panose="02000000000000000000" pitchFamily="2" charset="0"/>
              </a:rPr>
              <a:t>Data collection on site condition </a:t>
            </a:r>
          </a:p>
        </p:txBody>
      </p:sp>
      <p:sp>
        <p:nvSpPr>
          <p:cNvPr id="25" name="TextBox 24">
            <a:extLst>
              <a:ext uri="{FF2B5EF4-FFF2-40B4-BE49-F238E27FC236}">
                <a16:creationId xmlns:a16="http://schemas.microsoft.com/office/drawing/2014/main" id="{0434A9EE-D5E8-8740-A5B9-7923E3650035}"/>
              </a:ext>
            </a:extLst>
          </p:cNvPr>
          <p:cNvSpPr txBox="1"/>
          <p:nvPr/>
        </p:nvSpPr>
        <p:spPr>
          <a:xfrm>
            <a:off x="3167153" y="5880423"/>
            <a:ext cx="2225641" cy="646331"/>
          </a:xfrm>
          <a:prstGeom prst="rect">
            <a:avLst/>
          </a:prstGeom>
          <a:noFill/>
        </p:spPr>
        <p:txBody>
          <a:bodyPr wrap="square" rtlCol="0">
            <a:spAutoFit/>
          </a:bodyPr>
          <a:lstStyle/>
          <a:p>
            <a:pPr algn="ctr"/>
            <a:r>
              <a:rPr lang="en-US" dirty="0">
                <a:latin typeface="Avenir Book" panose="02000503020000020003" pitchFamily="2" charset="0"/>
                <a:ea typeface="Roboto Light" panose="02000000000000000000" pitchFamily="2" charset="0"/>
              </a:rPr>
              <a:t>Landowner coordination</a:t>
            </a:r>
          </a:p>
        </p:txBody>
      </p:sp>
      <p:sp>
        <p:nvSpPr>
          <p:cNvPr id="26" name="TextBox 25">
            <a:extLst>
              <a:ext uri="{FF2B5EF4-FFF2-40B4-BE49-F238E27FC236}">
                <a16:creationId xmlns:a16="http://schemas.microsoft.com/office/drawing/2014/main" id="{C4763F1F-6DEB-9944-8642-038CFB614B1F}"/>
              </a:ext>
            </a:extLst>
          </p:cNvPr>
          <p:cNvSpPr txBox="1"/>
          <p:nvPr/>
        </p:nvSpPr>
        <p:spPr>
          <a:xfrm>
            <a:off x="307051" y="5880423"/>
            <a:ext cx="2225641" cy="369332"/>
          </a:xfrm>
          <a:prstGeom prst="rect">
            <a:avLst/>
          </a:prstGeom>
          <a:noFill/>
        </p:spPr>
        <p:txBody>
          <a:bodyPr wrap="square" rtlCol="0">
            <a:spAutoFit/>
          </a:bodyPr>
          <a:lstStyle/>
          <a:p>
            <a:pPr algn="ctr"/>
            <a:r>
              <a:rPr lang="en-US" dirty="0">
                <a:latin typeface="Avenir Book" panose="02000503020000020003" pitchFamily="2" charset="0"/>
                <a:ea typeface="Roboto Light" panose="02000000000000000000" pitchFamily="2" charset="0"/>
              </a:rPr>
              <a:t>Clean-up</a:t>
            </a:r>
          </a:p>
        </p:txBody>
      </p:sp>
      <p:sp>
        <p:nvSpPr>
          <p:cNvPr id="6" name="Rounded Rectangle 5">
            <a:extLst>
              <a:ext uri="{FF2B5EF4-FFF2-40B4-BE49-F238E27FC236}">
                <a16:creationId xmlns:a16="http://schemas.microsoft.com/office/drawing/2014/main" id="{2C76B84A-27BB-7344-9338-DFA42B7CEA96}"/>
              </a:ext>
            </a:extLst>
          </p:cNvPr>
          <p:cNvSpPr/>
          <p:nvPr/>
        </p:nvSpPr>
        <p:spPr>
          <a:xfrm>
            <a:off x="5805377" y="1178174"/>
            <a:ext cx="5589936" cy="786707"/>
          </a:xfrm>
          <a:prstGeom prst="roundRect">
            <a:avLst/>
          </a:prstGeom>
          <a:solidFill>
            <a:schemeClr val="accent4"/>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endParaRPr lang="en-US" dirty="0">
              <a:latin typeface="Roboto Light" panose="02000000000000000000" pitchFamily="2" charset="0"/>
              <a:ea typeface="Roboto Light" panose="02000000000000000000" pitchFamily="2" charset="0"/>
            </a:endParaRPr>
          </a:p>
        </p:txBody>
      </p:sp>
      <p:sp>
        <p:nvSpPr>
          <p:cNvPr id="5" name="TextBox 4">
            <a:extLst>
              <a:ext uri="{FF2B5EF4-FFF2-40B4-BE49-F238E27FC236}">
                <a16:creationId xmlns:a16="http://schemas.microsoft.com/office/drawing/2014/main" id="{4E6384D2-102A-6D46-8967-65992C4C586C}"/>
              </a:ext>
            </a:extLst>
          </p:cNvPr>
          <p:cNvSpPr txBox="1"/>
          <p:nvPr/>
        </p:nvSpPr>
        <p:spPr>
          <a:xfrm>
            <a:off x="5918662" y="1290332"/>
            <a:ext cx="5434121" cy="584775"/>
          </a:xfrm>
          <a:prstGeom prst="rect">
            <a:avLst/>
          </a:prstGeom>
          <a:noFill/>
        </p:spPr>
        <p:txBody>
          <a:bodyPr wrap="square" rtlCol="0">
            <a:spAutoFit/>
          </a:bodyPr>
          <a:lstStyle/>
          <a:p>
            <a:pPr algn="ctr"/>
            <a:r>
              <a:rPr lang="en-US" sz="1600" dirty="0">
                <a:solidFill>
                  <a:schemeClr val="tx2"/>
                </a:solidFill>
                <a:latin typeface="Avenir Book" panose="02000503020000020003" pitchFamily="2" charset="0"/>
                <a:ea typeface="Roboto Light" panose="02000000000000000000" pitchFamily="2" charset="0"/>
                <a:hlinkClick r:id="rId7">
                  <a:extLst>
                    <a:ext uri="{A12FA001-AC4F-418D-AE19-62706E023703}">
                      <ahyp:hlinkClr xmlns:ahyp="http://schemas.microsoft.com/office/drawing/2018/hyperlinkcolor" val="tx"/>
                    </a:ext>
                  </a:extLst>
                </a:hlinkClick>
              </a:rPr>
              <a:t>Mappler custom data portal</a:t>
            </a:r>
            <a:r>
              <a:rPr lang="en-US" sz="1600" dirty="0">
                <a:solidFill>
                  <a:schemeClr val="tx2"/>
                </a:solidFill>
                <a:latin typeface="Avenir Book" panose="02000503020000020003" pitchFamily="2" charset="0"/>
                <a:ea typeface="Roboto Light" panose="02000000000000000000" pitchFamily="2" charset="0"/>
              </a:rPr>
              <a:t>:</a:t>
            </a:r>
          </a:p>
          <a:p>
            <a:pPr algn="ctr"/>
            <a:r>
              <a:rPr lang="en-US" sz="1600" dirty="0">
                <a:solidFill>
                  <a:schemeClr val="tx2"/>
                </a:solidFill>
                <a:latin typeface="Avenir Book" panose="02000503020000020003" pitchFamily="2" charset="0"/>
                <a:ea typeface="Roboto Light" panose="02000000000000000000" pitchFamily="2" charset="0"/>
                <a:hlinkClick r:id="rId7"/>
              </a:rPr>
              <a:t>http://www.immappler.com/sandiegorivertrash/</a:t>
            </a:r>
            <a:r>
              <a:rPr lang="en-US" sz="1600" dirty="0">
                <a:solidFill>
                  <a:schemeClr val="tx2"/>
                </a:solidFill>
                <a:latin typeface="Avenir Book" panose="02000503020000020003" pitchFamily="2" charset="0"/>
                <a:ea typeface="Roboto Light" panose="02000000000000000000" pitchFamily="2" charset="0"/>
              </a:rPr>
              <a:t> </a:t>
            </a:r>
          </a:p>
        </p:txBody>
      </p:sp>
    </p:spTree>
    <p:extLst>
      <p:ext uri="{BB962C8B-B14F-4D97-AF65-F5344CB8AC3E}">
        <p14:creationId xmlns:p14="http://schemas.microsoft.com/office/powerpoint/2010/main" val="30667342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DD1C4DE-1DE8-B14F-A294-AAF7DBB7B3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 y="-184640"/>
            <a:ext cx="9425355" cy="7069016"/>
          </a:xfrm>
          <a:prstGeom prst="rect">
            <a:avLst/>
          </a:prstGeom>
        </p:spPr>
      </p:pic>
      <p:pic>
        <p:nvPicPr>
          <p:cNvPr id="12" name="Picture 11">
            <a:extLst>
              <a:ext uri="{FF2B5EF4-FFF2-40B4-BE49-F238E27FC236}">
                <a16:creationId xmlns:a16="http://schemas.microsoft.com/office/drawing/2014/main" id="{8AACF784-B2DD-5241-96D2-19D75F9DCCF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730641" y="189214"/>
            <a:ext cx="3173260" cy="6522813"/>
          </a:xfrm>
          <a:prstGeom prst="rect">
            <a:avLst/>
          </a:prstGeom>
          <a:ln w="60325">
            <a:solidFill>
              <a:srgbClr val="DE5347"/>
            </a:solidFill>
          </a:ln>
        </p:spPr>
      </p:pic>
    </p:spTree>
    <p:extLst>
      <p:ext uri="{BB962C8B-B14F-4D97-AF65-F5344CB8AC3E}">
        <p14:creationId xmlns:p14="http://schemas.microsoft.com/office/powerpoint/2010/main" val="28525362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A368A0E-C98A-2F0C-3A05-06757406FA4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57200" y="563692"/>
            <a:ext cx="11277600" cy="5730615"/>
          </a:xfrm>
          <a:prstGeom prst="rect">
            <a:avLst/>
          </a:prstGeom>
        </p:spPr>
      </p:pic>
      <p:pic>
        <p:nvPicPr>
          <p:cNvPr id="4" name="Picture 3" descr="A screenshot of a computer screen&#10;&#10;Description automatically generated">
            <a:extLst>
              <a:ext uri="{FF2B5EF4-FFF2-40B4-BE49-F238E27FC236}">
                <a16:creationId xmlns:a16="http://schemas.microsoft.com/office/drawing/2014/main" id="{10F3277D-9493-2038-836C-9BAE81750DA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585726" y="267897"/>
            <a:ext cx="8149074" cy="6322203"/>
          </a:xfrm>
          <a:prstGeom prst="rect">
            <a:avLst/>
          </a:prstGeom>
          <a:ln w="25400">
            <a:solidFill>
              <a:schemeClr val="bg1">
                <a:lumMod val="85000"/>
              </a:schemeClr>
            </a:solidFill>
          </a:ln>
        </p:spPr>
      </p:pic>
      <p:pic>
        <p:nvPicPr>
          <p:cNvPr id="6" name="Picture 5" descr="A screenshot of a computer&#10;&#10;Description automatically generated">
            <a:extLst>
              <a:ext uri="{FF2B5EF4-FFF2-40B4-BE49-F238E27FC236}">
                <a16:creationId xmlns:a16="http://schemas.microsoft.com/office/drawing/2014/main" id="{86FF63F2-A902-22BF-B3B3-59A8CB8F2B97}"/>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585726" y="310980"/>
            <a:ext cx="8149074" cy="6279120"/>
          </a:xfrm>
          <a:prstGeom prst="rect">
            <a:avLst/>
          </a:prstGeom>
        </p:spPr>
      </p:pic>
    </p:spTree>
    <p:extLst>
      <p:ext uri="{BB962C8B-B14F-4D97-AF65-F5344CB8AC3E}">
        <p14:creationId xmlns:p14="http://schemas.microsoft.com/office/powerpoint/2010/main" val="694080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1864E22-D4EB-4A6B-1254-79BD08A5F57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3818" y="2800350"/>
            <a:ext cx="12044363" cy="3914775"/>
          </a:xfrm>
          <a:prstGeom prst="rect">
            <a:avLst/>
          </a:prstGeom>
        </p:spPr>
      </p:pic>
      <p:sp>
        <p:nvSpPr>
          <p:cNvPr id="4" name="Title 3">
            <a:extLst>
              <a:ext uri="{FF2B5EF4-FFF2-40B4-BE49-F238E27FC236}">
                <a16:creationId xmlns:a16="http://schemas.microsoft.com/office/drawing/2014/main" id="{4AAD9606-FECD-CAB5-FEDB-96725F3818C5}"/>
              </a:ext>
            </a:extLst>
          </p:cNvPr>
          <p:cNvSpPr>
            <a:spLocks noGrp="1"/>
          </p:cNvSpPr>
          <p:nvPr>
            <p:ph type="title"/>
          </p:nvPr>
        </p:nvSpPr>
        <p:spPr/>
        <p:txBody>
          <a:bodyPr/>
          <a:lstStyle/>
          <a:p>
            <a:r>
              <a:rPr lang="en-US" dirty="0"/>
              <a:t>SEGMENT BY SEGMENT</a:t>
            </a:r>
          </a:p>
        </p:txBody>
      </p:sp>
      <p:sp>
        <p:nvSpPr>
          <p:cNvPr id="5" name="TextBox 4">
            <a:extLst>
              <a:ext uri="{FF2B5EF4-FFF2-40B4-BE49-F238E27FC236}">
                <a16:creationId xmlns:a16="http://schemas.microsoft.com/office/drawing/2014/main" id="{0054E364-5D0A-C2CD-F920-44D45ECF6C8C}"/>
              </a:ext>
            </a:extLst>
          </p:cNvPr>
          <p:cNvSpPr txBox="1"/>
          <p:nvPr/>
        </p:nvSpPr>
        <p:spPr>
          <a:xfrm>
            <a:off x="838200" y="1601292"/>
            <a:ext cx="8829675" cy="923330"/>
          </a:xfrm>
          <a:prstGeom prst="rect">
            <a:avLst/>
          </a:prstGeom>
          <a:noFill/>
        </p:spPr>
        <p:txBody>
          <a:bodyPr wrap="square" rtlCol="0">
            <a:spAutoFit/>
          </a:bodyPr>
          <a:lstStyle/>
          <a:p>
            <a:pPr marL="285750" indent="-285750">
              <a:buFont typeface="Arial" panose="020B0604020202020204" pitchFamily="34" charset="0"/>
              <a:buChar char="•"/>
            </a:pPr>
            <a:r>
              <a:rPr lang="en-US" sz="1800" dirty="0">
                <a:latin typeface="Montserrat" pitchFamily="2" charset="77"/>
              </a:rPr>
              <a:t>Survey team</a:t>
            </a:r>
            <a:r>
              <a:rPr lang="en-US" dirty="0">
                <a:latin typeface="Montserrat" pitchFamily="2" charset="77"/>
              </a:rPr>
              <a:t>:  staff, </a:t>
            </a:r>
            <a:r>
              <a:rPr lang="en-US" sz="1800" dirty="0">
                <a:latin typeface="Montserrat" pitchFamily="2" charset="77"/>
              </a:rPr>
              <a:t>trained volunteers, interns, outreach worker (usually)</a:t>
            </a:r>
          </a:p>
          <a:p>
            <a:pPr marL="285750" indent="-285750">
              <a:buFont typeface="Arial" panose="020B0604020202020204" pitchFamily="34" charset="0"/>
              <a:buChar char="•"/>
            </a:pPr>
            <a:r>
              <a:rPr lang="en-US" sz="1800" dirty="0">
                <a:latin typeface="Montserrat" pitchFamily="2" charset="77"/>
              </a:rPr>
              <a:t>Segments are ½ mile – 2 miles of the river each </a:t>
            </a:r>
          </a:p>
          <a:p>
            <a:pPr marL="285750" indent="-285750">
              <a:buFont typeface="Arial" panose="020B0604020202020204" pitchFamily="34" charset="0"/>
              <a:buChar char="•"/>
            </a:pPr>
            <a:r>
              <a:rPr lang="en-US" sz="1800" dirty="0">
                <a:latin typeface="Montserrat" pitchFamily="2" charset="77"/>
              </a:rPr>
              <a:t>Segment sizes set so teams can</a:t>
            </a:r>
            <a:r>
              <a:rPr lang="en-US" dirty="0">
                <a:latin typeface="Montserrat" pitchFamily="2" charset="77"/>
              </a:rPr>
              <a:t> complete survey in about </a:t>
            </a:r>
            <a:r>
              <a:rPr lang="en-US" sz="1800" dirty="0">
                <a:latin typeface="Montserrat" pitchFamily="2" charset="77"/>
              </a:rPr>
              <a:t>3 hour</a:t>
            </a:r>
            <a:r>
              <a:rPr lang="en-US" dirty="0">
                <a:latin typeface="Montserrat" pitchFamily="2" charset="77"/>
              </a:rPr>
              <a:t>s</a:t>
            </a:r>
            <a:endParaRPr lang="en-US" sz="1800" dirty="0">
              <a:latin typeface="Montserrat" pitchFamily="2" charset="77"/>
            </a:endParaRPr>
          </a:p>
        </p:txBody>
      </p:sp>
    </p:spTree>
    <p:extLst>
      <p:ext uri="{BB962C8B-B14F-4D97-AF65-F5344CB8AC3E}">
        <p14:creationId xmlns:p14="http://schemas.microsoft.com/office/powerpoint/2010/main" val="16527322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F3CCE49-E694-3047-ABF0-CF687FAADF33}"/>
              </a:ext>
            </a:extLst>
          </p:cNvPr>
          <p:cNvSpPr/>
          <p:nvPr/>
        </p:nvSpPr>
        <p:spPr>
          <a:xfrm>
            <a:off x="0" y="0"/>
            <a:ext cx="12192000" cy="12528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1">
            <a:extLst>
              <a:ext uri="{FF2B5EF4-FFF2-40B4-BE49-F238E27FC236}">
                <a16:creationId xmlns:a16="http://schemas.microsoft.com/office/drawing/2014/main" id="{6B735FB3-42C9-BD43-8072-7A979C895AA7}"/>
              </a:ext>
            </a:extLst>
          </p:cNvPr>
          <p:cNvSpPr>
            <a:spLocks noGrp="1"/>
          </p:cNvSpPr>
          <p:nvPr>
            <p:ph type="title"/>
          </p:nvPr>
        </p:nvSpPr>
        <p:spPr>
          <a:xfrm>
            <a:off x="705963" y="256512"/>
            <a:ext cx="11221578" cy="907655"/>
          </a:xfrm>
        </p:spPr>
        <p:txBody>
          <a:bodyPr>
            <a:normAutofit fontScale="90000"/>
          </a:bodyPr>
          <a:lstStyle/>
          <a:p>
            <a:r>
              <a:rPr lang="en-US" dirty="0">
                <a:solidFill>
                  <a:schemeClr val="bg1"/>
                </a:solidFill>
              </a:rPr>
              <a:t>OUR PLAN:  </a:t>
            </a:r>
            <a:r>
              <a:rPr lang="en-US" sz="3200" dirty="0">
                <a:solidFill>
                  <a:schemeClr val="bg1"/>
                </a:solidFill>
                <a:latin typeface="Avenir Heavy" panose="02000503020000020003" pitchFamily="2" charset="0"/>
              </a:rPr>
              <a:t>Data to Address Trash Management Challenges</a:t>
            </a:r>
            <a:endParaRPr lang="en-US" dirty="0">
              <a:solidFill>
                <a:schemeClr val="bg1"/>
              </a:solidFill>
              <a:latin typeface="Avenir Heavy" panose="02000503020000020003" pitchFamily="2" charset="0"/>
            </a:endParaRPr>
          </a:p>
        </p:txBody>
      </p:sp>
      <p:sp>
        <p:nvSpPr>
          <p:cNvPr id="5" name="Rectangle 4">
            <a:extLst>
              <a:ext uri="{FF2B5EF4-FFF2-40B4-BE49-F238E27FC236}">
                <a16:creationId xmlns:a16="http://schemas.microsoft.com/office/drawing/2014/main" id="{07891FF0-C616-A74A-96C4-0396AF8EE2DE}"/>
              </a:ext>
            </a:extLst>
          </p:cNvPr>
          <p:cNvSpPr/>
          <p:nvPr/>
        </p:nvSpPr>
        <p:spPr>
          <a:xfrm>
            <a:off x="705964" y="1573414"/>
            <a:ext cx="3651724" cy="51614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400" b="1" dirty="0">
                <a:solidFill>
                  <a:schemeClr val="tx1"/>
                </a:solidFill>
                <a:latin typeface="Avenir Heavy" panose="02000503020000020003" pitchFamily="2" charset="0"/>
                <a:ea typeface="Roboto Light" panose="02000000000000000000" pitchFamily="2" charset="0"/>
              </a:rPr>
              <a:t>Challenge #1:  Navigation</a:t>
            </a:r>
          </a:p>
          <a:p>
            <a:pPr marL="742950" lvl="1" indent="-285750">
              <a:buFont typeface="Arial" panose="020B0604020202020204" pitchFamily="34" charset="0"/>
              <a:buChar char="•"/>
            </a:pPr>
            <a:endParaRPr lang="en-US" sz="2000" dirty="0">
              <a:solidFill>
                <a:schemeClr val="tx1"/>
              </a:solidFill>
              <a:latin typeface="Avenir Book" panose="02000503020000020003" pitchFamily="2" charset="0"/>
              <a:ea typeface="Roboto Light" panose="02000000000000000000" pitchFamily="2" charset="0"/>
            </a:endParaRPr>
          </a:p>
          <a:p>
            <a:pPr marL="293688" lvl="1" indent="-280988">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Locating trash in dense vegetation of riverbed</a:t>
            </a:r>
          </a:p>
          <a:p>
            <a:pPr marL="293688" lvl="1" indent="-280988">
              <a:buFont typeface="Arial" panose="020B0604020202020204" pitchFamily="34" charset="0"/>
              <a:buChar char="•"/>
            </a:pPr>
            <a:endParaRPr lang="en-US" sz="2000" dirty="0">
              <a:solidFill>
                <a:schemeClr val="tx1"/>
              </a:solidFill>
              <a:latin typeface="Avenir Book" panose="02000503020000020003" pitchFamily="2" charset="0"/>
              <a:ea typeface="Roboto Light" panose="02000000000000000000" pitchFamily="2" charset="0"/>
            </a:endParaRPr>
          </a:p>
          <a:p>
            <a:pPr marL="293688" lvl="1" indent="-280988">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Share knowledge about river crossings or hazards to avoid</a:t>
            </a:r>
          </a:p>
          <a:p>
            <a:pPr marL="293688" lvl="1" indent="-280988">
              <a:buFont typeface="Arial" panose="020B0604020202020204" pitchFamily="34" charset="0"/>
              <a:buChar char="•"/>
            </a:pPr>
            <a:endParaRPr lang="en-US" sz="2000" dirty="0">
              <a:solidFill>
                <a:schemeClr val="tx1"/>
              </a:solidFill>
              <a:latin typeface="Avenir Book" panose="02000503020000020003" pitchFamily="2" charset="0"/>
              <a:ea typeface="Roboto Light" panose="02000000000000000000" pitchFamily="2" charset="0"/>
            </a:endParaRPr>
          </a:p>
          <a:p>
            <a:pPr marL="293688" lvl="1" indent="-280988">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Understanding land ownership and jurisdiction</a:t>
            </a:r>
          </a:p>
          <a:p>
            <a:pPr marL="293688" lvl="1" indent="-280988">
              <a:buFont typeface="Arial" panose="020B0604020202020204" pitchFamily="34" charset="0"/>
              <a:buChar char="•"/>
            </a:pPr>
            <a:endParaRPr lang="en-US" sz="2000" dirty="0">
              <a:solidFill>
                <a:schemeClr val="tx1"/>
              </a:solidFill>
              <a:latin typeface="Avenir Book" panose="02000503020000020003" pitchFamily="2" charset="0"/>
              <a:ea typeface="Roboto Light" panose="02000000000000000000" pitchFamily="2" charset="0"/>
            </a:endParaRPr>
          </a:p>
          <a:p>
            <a:pPr marL="293688" lvl="1" indent="-280988">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Permitting and permissions vary</a:t>
            </a:r>
          </a:p>
        </p:txBody>
      </p:sp>
      <p:pic>
        <p:nvPicPr>
          <p:cNvPr id="8" name="Picture 7">
            <a:extLst>
              <a:ext uri="{FF2B5EF4-FFF2-40B4-BE49-F238E27FC236}">
                <a16:creationId xmlns:a16="http://schemas.microsoft.com/office/drawing/2014/main" id="{1F6D2281-7AB8-EF44-A1C3-728BCEE3DD9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134249" y="1252873"/>
            <a:ext cx="5057751" cy="5605127"/>
          </a:xfrm>
          <a:prstGeom prst="rect">
            <a:avLst/>
          </a:prstGeom>
        </p:spPr>
      </p:pic>
      <p:pic>
        <p:nvPicPr>
          <p:cNvPr id="10" name="Picture 9">
            <a:extLst>
              <a:ext uri="{FF2B5EF4-FFF2-40B4-BE49-F238E27FC236}">
                <a16:creationId xmlns:a16="http://schemas.microsoft.com/office/drawing/2014/main" id="{50E6EC70-72C1-1F41-8D6B-49BED8B28BD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47472" y="1573414"/>
            <a:ext cx="2915652" cy="2808031"/>
          </a:xfrm>
          <a:prstGeom prst="rect">
            <a:avLst/>
          </a:prstGeom>
        </p:spPr>
      </p:pic>
      <p:pic>
        <p:nvPicPr>
          <p:cNvPr id="3" name="Picture 2" descr="A person in a bush&#10;&#10;Description automatically generated">
            <a:extLst>
              <a:ext uri="{FF2B5EF4-FFF2-40B4-BE49-F238E27FC236}">
                <a16:creationId xmlns:a16="http://schemas.microsoft.com/office/drawing/2014/main" id="{0107D8F0-8601-6843-0CD9-2DEFD8637E4F}"/>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521367" y="1249775"/>
            <a:ext cx="2612882" cy="2511942"/>
          </a:xfrm>
          <a:prstGeom prst="rect">
            <a:avLst/>
          </a:prstGeom>
        </p:spPr>
      </p:pic>
      <p:pic>
        <p:nvPicPr>
          <p:cNvPr id="12" name="Picture 11" descr="A person in a mask standing in tall grass&#10;&#10;Description automatically generated">
            <a:extLst>
              <a:ext uri="{FF2B5EF4-FFF2-40B4-BE49-F238E27FC236}">
                <a16:creationId xmlns:a16="http://schemas.microsoft.com/office/drawing/2014/main" id="{63B12025-A785-1DB9-C581-B9F513D7AEAC}"/>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rot="5400000">
            <a:off x="4283161" y="4006912"/>
            <a:ext cx="3092475" cy="2609700"/>
          </a:xfrm>
          <a:prstGeom prst="rect">
            <a:avLst/>
          </a:prstGeom>
        </p:spPr>
      </p:pic>
    </p:spTree>
    <p:extLst>
      <p:ext uri="{BB962C8B-B14F-4D97-AF65-F5344CB8AC3E}">
        <p14:creationId xmlns:p14="http://schemas.microsoft.com/office/powerpoint/2010/main" val="29866684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F3CCE49-E694-3047-ABF0-CF687FAADF33}"/>
              </a:ext>
            </a:extLst>
          </p:cNvPr>
          <p:cNvSpPr/>
          <p:nvPr/>
        </p:nvSpPr>
        <p:spPr>
          <a:xfrm>
            <a:off x="0" y="0"/>
            <a:ext cx="12192000" cy="12528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891FF0-C616-A74A-96C4-0396AF8EE2DE}"/>
              </a:ext>
            </a:extLst>
          </p:cNvPr>
          <p:cNvSpPr/>
          <p:nvPr/>
        </p:nvSpPr>
        <p:spPr>
          <a:xfrm>
            <a:off x="484094" y="1420679"/>
            <a:ext cx="5087814" cy="51614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400" b="1" dirty="0">
                <a:solidFill>
                  <a:schemeClr val="tx1"/>
                </a:solidFill>
                <a:latin typeface="Avenir Heavy" panose="02000503020000020003" pitchFamily="2" charset="0"/>
                <a:ea typeface="Roboto Light" panose="02000000000000000000" pitchFamily="2" charset="0"/>
              </a:rPr>
              <a:t>Challenge #2:  </a:t>
            </a:r>
          </a:p>
          <a:p>
            <a:r>
              <a:rPr lang="en-US" sz="2400" b="1" dirty="0">
                <a:solidFill>
                  <a:schemeClr val="tx1"/>
                </a:solidFill>
                <a:latin typeface="Avenir Heavy" panose="02000503020000020003" pitchFamily="2" charset="0"/>
                <a:ea typeface="Roboto Light" panose="02000000000000000000" pitchFamily="2" charset="0"/>
              </a:rPr>
              <a:t>Right Tools for the Job</a:t>
            </a:r>
          </a:p>
          <a:p>
            <a:pPr marL="742950" lvl="1" indent="-285750">
              <a:buFont typeface="Arial" panose="020B0604020202020204" pitchFamily="34" charset="0"/>
              <a:buChar char="•"/>
            </a:pPr>
            <a:endParaRPr lang="en-US" sz="2000" dirty="0">
              <a:solidFill>
                <a:schemeClr val="tx1"/>
              </a:solidFill>
              <a:latin typeface="Avenir Book" panose="02000503020000020003" pitchFamily="2" charset="0"/>
              <a:ea typeface="Roboto Light" panose="02000000000000000000" pitchFamily="2" charset="0"/>
            </a:endParaRPr>
          </a:p>
          <a:p>
            <a:pPr marL="742950" lvl="1" indent="-285750">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Completing trash removal may require special tools:  waders, grappling hook, nets, shovels or digging bar, rope, pickup truck, winch, loppers/vegetation management tools, Sawzall</a:t>
            </a:r>
          </a:p>
          <a:p>
            <a:pPr marL="742950" lvl="1" indent="-285750">
              <a:buFont typeface="Arial" panose="020B0604020202020204" pitchFamily="34" charset="0"/>
              <a:buChar char="•"/>
            </a:pPr>
            <a:endParaRPr lang="en-US" sz="2000" dirty="0">
              <a:solidFill>
                <a:schemeClr val="tx1"/>
              </a:solidFill>
              <a:latin typeface="Avenir Book" panose="02000503020000020003" pitchFamily="2" charset="0"/>
              <a:ea typeface="Roboto Light" panose="02000000000000000000" pitchFamily="2" charset="0"/>
            </a:endParaRPr>
          </a:p>
          <a:p>
            <a:pPr marL="742950" lvl="1" indent="-285750">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Hazardous waste disposal and PPE</a:t>
            </a:r>
          </a:p>
          <a:p>
            <a:pPr marL="742950" lvl="1" indent="-285750">
              <a:buFont typeface="Arial" panose="020B0604020202020204" pitchFamily="34" charset="0"/>
              <a:buChar char="•"/>
            </a:pPr>
            <a:endParaRPr lang="en-US" sz="2000" dirty="0">
              <a:solidFill>
                <a:schemeClr val="tx1"/>
              </a:solidFill>
              <a:latin typeface="Avenir Book" panose="02000503020000020003" pitchFamily="2" charset="0"/>
              <a:ea typeface="Roboto Light" panose="02000000000000000000" pitchFamily="2" charset="0"/>
            </a:endParaRPr>
          </a:p>
          <a:p>
            <a:pPr marL="742950" lvl="1" indent="-285750">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Widely varying dumpster sizes from a few cubic yards that can fit in our truck to multiple 40 yard bins</a:t>
            </a:r>
          </a:p>
          <a:p>
            <a:pPr marL="1200150" lvl="2" indent="-285750">
              <a:buFont typeface="Arial" panose="020B0604020202020204" pitchFamily="34" charset="0"/>
              <a:buChar char="•"/>
            </a:pPr>
            <a:endParaRPr lang="en-US" sz="2000" dirty="0">
              <a:solidFill>
                <a:schemeClr val="tx1"/>
              </a:solidFill>
              <a:latin typeface="Avenir Book" panose="02000503020000020003" pitchFamily="2" charset="0"/>
              <a:ea typeface="Roboto Light" panose="02000000000000000000" pitchFamily="2" charset="0"/>
            </a:endParaRPr>
          </a:p>
        </p:txBody>
      </p:sp>
      <p:pic>
        <p:nvPicPr>
          <p:cNvPr id="12" name="Picture 11">
            <a:extLst>
              <a:ext uri="{FF2B5EF4-FFF2-40B4-BE49-F238E27FC236}">
                <a16:creationId xmlns:a16="http://schemas.microsoft.com/office/drawing/2014/main" id="{8B375529-C722-1047-B14F-4F894224EFDD}"/>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096000" y="1252872"/>
            <a:ext cx="6096000" cy="5605127"/>
          </a:xfrm>
          <a:prstGeom prst="rect">
            <a:avLst/>
          </a:prstGeom>
        </p:spPr>
      </p:pic>
      <p:sp>
        <p:nvSpPr>
          <p:cNvPr id="6" name="Title 1">
            <a:extLst>
              <a:ext uri="{FF2B5EF4-FFF2-40B4-BE49-F238E27FC236}">
                <a16:creationId xmlns:a16="http://schemas.microsoft.com/office/drawing/2014/main" id="{CCF4BE77-C1A5-082C-3671-7FF8B2A50A2E}"/>
              </a:ext>
            </a:extLst>
          </p:cNvPr>
          <p:cNvSpPr txBox="1">
            <a:spLocks/>
          </p:cNvSpPr>
          <p:nvPr/>
        </p:nvSpPr>
        <p:spPr>
          <a:xfrm>
            <a:off x="705963" y="256512"/>
            <a:ext cx="11221578" cy="907655"/>
          </a:xfrm>
          <a:prstGeom prst="rect">
            <a:avLst/>
          </a:prstGeom>
        </p:spPr>
        <p:txBody>
          <a:bodyPr vert="horz" lIns="91440" tIns="45720" rIns="91440" bIns="45720" rtlCol="0" anchor="ctr">
            <a:normAutofit fontScale="92500"/>
          </a:bodyPr>
          <a:lstStyle>
            <a:lvl1pPr algn="l" defTabSz="914400" rtl="0" eaLnBrk="1" latinLnBrk="0" hangingPunct="1">
              <a:lnSpc>
                <a:spcPct val="90000"/>
              </a:lnSpc>
              <a:spcBef>
                <a:spcPct val="0"/>
              </a:spcBef>
              <a:buNone/>
              <a:defRPr sz="4000" b="1" i="0" kern="1200">
                <a:solidFill>
                  <a:schemeClr val="tx1"/>
                </a:solidFill>
                <a:latin typeface="Meta-Bold" pitchFamily="2" charset="0"/>
                <a:ea typeface="+mj-ea"/>
                <a:cs typeface="+mj-cs"/>
              </a:defRPr>
            </a:lvl1pPr>
          </a:lstStyle>
          <a:p>
            <a:r>
              <a:rPr lang="en-US" dirty="0">
                <a:solidFill>
                  <a:schemeClr val="bg1"/>
                </a:solidFill>
              </a:rPr>
              <a:t>OUR PLAN: </a:t>
            </a:r>
            <a:r>
              <a:rPr lang="en-US" sz="3100" dirty="0">
                <a:solidFill>
                  <a:schemeClr val="bg1"/>
                </a:solidFill>
                <a:latin typeface="Avenir Heavy" panose="02000503020000020003" pitchFamily="2" charset="0"/>
              </a:rPr>
              <a:t>Data to Address Trash Management Challenges</a:t>
            </a:r>
          </a:p>
        </p:txBody>
      </p:sp>
    </p:spTree>
    <p:extLst>
      <p:ext uri="{BB962C8B-B14F-4D97-AF65-F5344CB8AC3E}">
        <p14:creationId xmlns:p14="http://schemas.microsoft.com/office/powerpoint/2010/main" val="37332605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6194284-D712-F240-8075-EC5789904D3E}"/>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b="-1411"/>
          <a:stretch/>
        </p:blipFill>
        <p:spPr>
          <a:xfrm>
            <a:off x="7089180" y="428985"/>
            <a:ext cx="5107038" cy="4261104"/>
          </a:xfrm>
          <a:prstGeom prst="rect">
            <a:avLst/>
          </a:prstGeom>
        </p:spPr>
      </p:pic>
      <p:sp>
        <p:nvSpPr>
          <p:cNvPr id="11" name="Rectangle 10">
            <a:extLst>
              <a:ext uri="{FF2B5EF4-FFF2-40B4-BE49-F238E27FC236}">
                <a16:creationId xmlns:a16="http://schemas.microsoft.com/office/drawing/2014/main" id="{0F3CCE49-E694-3047-ABF0-CF687FAADF33}"/>
              </a:ext>
            </a:extLst>
          </p:cNvPr>
          <p:cNvSpPr/>
          <p:nvPr/>
        </p:nvSpPr>
        <p:spPr>
          <a:xfrm>
            <a:off x="0" y="0"/>
            <a:ext cx="12192000" cy="12528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891FF0-C616-A74A-96C4-0396AF8EE2DE}"/>
              </a:ext>
            </a:extLst>
          </p:cNvPr>
          <p:cNvSpPr/>
          <p:nvPr/>
        </p:nvSpPr>
        <p:spPr>
          <a:xfrm>
            <a:off x="701745" y="1509385"/>
            <a:ext cx="5677254" cy="51614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400" b="1" dirty="0">
                <a:solidFill>
                  <a:schemeClr val="tx1"/>
                </a:solidFill>
                <a:latin typeface="Avenir Heavy" panose="02000503020000020003" pitchFamily="2" charset="0"/>
                <a:ea typeface="Roboto Light" panose="02000000000000000000" pitchFamily="2" charset="0"/>
              </a:rPr>
              <a:t>Challenge #3:  Right Volunteers, Meaningful Experiences</a:t>
            </a:r>
          </a:p>
          <a:p>
            <a:pPr marL="742950" lvl="1" indent="-285750">
              <a:buFont typeface="Arial" panose="020B0604020202020204" pitchFamily="34" charset="0"/>
              <a:buChar char="•"/>
            </a:pPr>
            <a:endParaRPr lang="en-US" sz="2000" dirty="0">
              <a:solidFill>
                <a:schemeClr val="tx1"/>
              </a:solidFill>
              <a:latin typeface="Avenir Book" panose="02000503020000020003" pitchFamily="2" charset="0"/>
              <a:ea typeface="Roboto Light" panose="02000000000000000000" pitchFamily="2" charset="0"/>
            </a:endParaRPr>
          </a:p>
          <a:p>
            <a:pPr marL="742950" lvl="1" indent="-285750">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Families, small children</a:t>
            </a:r>
          </a:p>
          <a:p>
            <a:pPr marL="742950" lvl="1" indent="-285750">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Teenagers</a:t>
            </a:r>
          </a:p>
          <a:p>
            <a:pPr marL="742950" lvl="1" indent="-285750">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Military groups</a:t>
            </a:r>
          </a:p>
          <a:p>
            <a:pPr marL="742950" lvl="1" indent="-285750">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Experienced volunteers</a:t>
            </a:r>
          </a:p>
          <a:p>
            <a:pPr marL="742950" lvl="1" indent="-285750">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Special training</a:t>
            </a:r>
          </a:p>
          <a:p>
            <a:pPr marL="742950" lvl="1" indent="-285750">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Demo/dismantle experience</a:t>
            </a:r>
          </a:p>
          <a:p>
            <a:pPr marL="742950" lvl="1" indent="-285750">
              <a:buFont typeface="Arial" panose="020B0604020202020204" pitchFamily="34" charset="0"/>
              <a:buChar char="•"/>
            </a:pPr>
            <a:endParaRPr lang="en-US" sz="2000" dirty="0">
              <a:solidFill>
                <a:schemeClr val="tx1"/>
              </a:solidFill>
              <a:latin typeface="Avenir Book" panose="02000503020000020003" pitchFamily="2" charset="0"/>
              <a:ea typeface="Roboto Light" panose="02000000000000000000" pitchFamily="2" charset="0"/>
            </a:endParaRPr>
          </a:p>
          <a:p>
            <a:pPr marL="742950" lvl="1" indent="-285750">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Varying accessibility and degree of physical difficulty for slopes or long hauls</a:t>
            </a:r>
          </a:p>
          <a:p>
            <a:pPr marL="742950" lvl="1" indent="-285750">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May need to avoid interactions with encampments, depending on group</a:t>
            </a:r>
          </a:p>
          <a:p>
            <a:pPr marL="742950" lvl="1" indent="-285750">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Inform need for supervision appropriate for volunteer type and site characteristics</a:t>
            </a:r>
          </a:p>
          <a:p>
            <a:pPr marL="1200150" lvl="2" indent="-285750">
              <a:buFont typeface="Arial" panose="020B0604020202020204" pitchFamily="34" charset="0"/>
              <a:buChar char="•"/>
            </a:pPr>
            <a:endParaRPr lang="en-US" sz="2000" dirty="0">
              <a:solidFill>
                <a:schemeClr val="tx1"/>
              </a:solidFill>
              <a:latin typeface="Avenir Book" panose="02000503020000020003" pitchFamily="2" charset="0"/>
              <a:ea typeface="Roboto Light" panose="02000000000000000000" pitchFamily="2" charset="0"/>
            </a:endParaRPr>
          </a:p>
        </p:txBody>
      </p:sp>
      <p:pic>
        <p:nvPicPr>
          <p:cNvPr id="3" name="Picture 2">
            <a:extLst>
              <a:ext uri="{FF2B5EF4-FFF2-40B4-BE49-F238E27FC236}">
                <a16:creationId xmlns:a16="http://schemas.microsoft.com/office/drawing/2014/main" id="{62898086-BBC9-594E-B1FE-FA4ACB3C3BAF}"/>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7084962" y="4004896"/>
            <a:ext cx="5107038" cy="2853104"/>
          </a:xfrm>
          <a:prstGeom prst="rect">
            <a:avLst/>
          </a:prstGeom>
        </p:spPr>
      </p:pic>
      <p:sp>
        <p:nvSpPr>
          <p:cNvPr id="8" name="Title 1">
            <a:extLst>
              <a:ext uri="{FF2B5EF4-FFF2-40B4-BE49-F238E27FC236}">
                <a16:creationId xmlns:a16="http://schemas.microsoft.com/office/drawing/2014/main" id="{505FFDDE-9955-86D9-0F36-60FBC92262A3}"/>
              </a:ext>
            </a:extLst>
          </p:cNvPr>
          <p:cNvSpPr>
            <a:spLocks noGrp="1"/>
          </p:cNvSpPr>
          <p:nvPr>
            <p:ph type="title"/>
          </p:nvPr>
        </p:nvSpPr>
        <p:spPr>
          <a:xfrm>
            <a:off x="705963" y="256512"/>
            <a:ext cx="11221578" cy="907655"/>
          </a:xfrm>
        </p:spPr>
        <p:txBody>
          <a:bodyPr>
            <a:normAutofit fontScale="90000"/>
          </a:bodyPr>
          <a:lstStyle/>
          <a:p>
            <a:r>
              <a:rPr lang="en-US" dirty="0">
                <a:solidFill>
                  <a:schemeClr val="bg1"/>
                </a:solidFill>
              </a:rPr>
              <a:t>OUR PLAN: </a:t>
            </a:r>
            <a:r>
              <a:rPr lang="en-US" sz="3200" dirty="0">
                <a:solidFill>
                  <a:schemeClr val="bg1"/>
                </a:solidFill>
                <a:latin typeface="Avenir Heavy" panose="02000503020000020003" pitchFamily="2" charset="0"/>
              </a:rPr>
              <a:t>Data to Address Trash Management Challenges</a:t>
            </a:r>
          </a:p>
        </p:txBody>
      </p:sp>
    </p:spTree>
    <p:extLst>
      <p:ext uri="{BB962C8B-B14F-4D97-AF65-F5344CB8AC3E}">
        <p14:creationId xmlns:p14="http://schemas.microsoft.com/office/powerpoint/2010/main" val="20267698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F3CCE49-E694-3047-ABF0-CF687FAADF33}"/>
              </a:ext>
            </a:extLst>
          </p:cNvPr>
          <p:cNvSpPr/>
          <p:nvPr/>
        </p:nvSpPr>
        <p:spPr>
          <a:xfrm>
            <a:off x="0" y="0"/>
            <a:ext cx="12192000" cy="12528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891FF0-C616-A74A-96C4-0396AF8EE2DE}"/>
              </a:ext>
            </a:extLst>
          </p:cNvPr>
          <p:cNvSpPr/>
          <p:nvPr/>
        </p:nvSpPr>
        <p:spPr>
          <a:xfrm>
            <a:off x="705964" y="1573414"/>
            <a:ext cx="5290390" cy="51614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400" b="1" dirty="0">
                <a:solidFill>
                  <a:schemeClr val="tx1"/>
                </a:solidFill>
                <a:latin typeface="Avenir Heavy" panose="02000503020000020003" pitchFamily="2" charset="0"/>
                <a:ea typeface="Roboto Light" panose="02000000000000000000" pitchFamily="2" charset="0"/>
              </a:rPr>
              <a:t>Challenge #4:  </a:t>
            </a:r>
          </a:p>
          <a:p>
            <a:r>
              <a:rPr lang="en-US" sz="2400" b="1" dirty="0">
                <a:solidFill>
                  <a:schemeClr val="tx1"/>
                </a:solidFill>
                <a:latin typeface="Avenir Heavy" panose="02000503020000020003" pitchFamily="2" charset="0"/>
                <a:ea typeface="Roboto Light" panose="02000000000000000000" pitchFamily="2" charset="0"/>
              </a:rPr>
              <a:t>Coordination with Partners</a:t>
            </a:r>
          </a:p>
          <a:p>
            <a:pPr marL="742950" lvl="1" indent="-285750">
              <a:buFont typeface="Arial" panose="020B0604020202020204" pitchFamily="34" charset="0"/>
              <a:buChar char="•"/>
            </a:pPr>
            <a:endParaRPr lang="en-US" sz="2000" dirty="0">
              <a:solidFill>
                <a:schemeClr val="tx1"/>
              </a:solidFill>
              <a:latin typeface="Avenir Book" panose="02000503020000020003" pitchFamily="2" charset="0"/>
              <a:ea typeface="Roboto Light" panose="02000000000000000000" pitchFamily="2" charset="0"/>
            </a:endParaRPr>
          </a:p>
          <a:p>
            <a:pPr marL="742950" lvl="1" indent="-285750">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Landowners</a:t>
            </a:r>
          </a:p>
          <a:p>
            <a:pPr marL="742950" lvl="1" indent="-285750">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Fire/rescue</a:t>
            </a:r>
          </a:p>
          <a:p>
            <a:pPr marL="742950" lvl="1" indent="-285750">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Environmental Services Dept./ Hazardous Waste Disposal</a:t>
            </a:r>
          </a:p>
          <a:p>
            <a:pPr marL="742950" lvl="1" indent="-285750">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Law enforcement</a:t>
            </a:r>
          </a:p>
          <a:p>
            <a:pPr marL="742950" lvl="1" indent="-285750">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Staging location</a:t>
            </a:r>
          </a:p>
          <a:p>
            <a:pPr marL="742950" lvl="1" indent="-285750">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Haulers</a:t>
            </a:r>
          </a:p>
          <a:p>
            <a:pPr marL="742950" lvl="1" indent="-285750">
              <a:buFont typeface="Arial" panose="020B0604020202020204" pitchFamily="34" charset="0"/>
              <a:buChar char="•"/>
            </a:pPr>
            <a:r>
              <a:rPr lang="en-US" sz="2000" dirty="0">
                <a:solidFill>
                  <a:schemeClr val="tx1"/>
                </a:solidFill>
                <a:latin typeface="Avenir Book" panose="02000503020000020003" pitchFamily="2" charset="0"/>
                <a:ea typeface="Roboto Light" panose="02000000000000000000" pitchFamily="2" charset="0"/>
              </a:rPr>
              <a:t>Sponsors/Funders</a:t>
            </a:r>
          </a:p>
          <a:p>
            <a:pPr marL="742950" lvl="1" indent="-285750">
              <a:buFont typeface="Arial" panose="020B0604020202020204" pitchFamily="34" charset="0"/>
              <a:buChar char="•"/>
            </a:pPr>
            <a:endParaRPr lang="en-US" sz="1200" b="1" dirty="0">
              <a:solidFill>
                <a:schemeClr val="tx1"/>
              </a:solidFill>
              <a:latin typeface="Avenir Book" panose="02000503020000020003" pitchFamily="2" charset="0"/>
              <a:ea typeface="Roboto Light" panose="02000000000000000000" pitchFamily="2" charset="0"/>
            </a:endParaRPr>
          </a:p>
          <a:p>
            <a:pPr marL="742950" lvl="1" indent="-285750">
              <a:buFont typeface="Arial" panose="020B0604020202020204" pitchFamily="34" charset="0"/>
              <a:buChar char="•"/>
            </a:pPr>
            <a:r>
              <a:rPr lang="en-US" sz="2000" b="1" dirty="0">
                <a:solidFill>
                  <a:schemeClr val="accent1"/>
                </a:solidFill>
                <a:latin typeface="Avenir Black" panose="02000503020000020003" pitchFamily="2" charset="0"/>
                <a:ea typeface="Roboto Light" panose="02000000000000000000" pitchFamily="2" charset="0"/>
              </a:rPr>
              <a:t>And homeless outreach orgs</a:t>
            </a:r>
          </a:p>
          <a:p>
            <a:pPr lvl="1"/>
            <a:r>
              <a:rPr lang="en-US" sz="2000" dirty="0">
                <a:solidFill>
                  <a:schemeClr val="tx1"/>
                </a:solidFill>
                <a:latin typeface="Avenir" panose="02000503020000020003" pitchFamily="2" charset="0"/>
                <a:ea typeface="Roboto Light" panose="02000000000000000000" pitchFamily="2" charset="0"/>
              </a:rPr>
              <a:t>    We never remove trash from active   </a:t>
            </a:r>
          </a:p>
          <a:p>
            <a:pPr lvl="1"/>
            <a:r>
              <a:rPr lang="en-US" sz="2000" dirty="0">
                <a:solidFill>
                  <a:schemeClr val="tx1"/>
                </a:solidFill>
                <a:latin typeface="Avenir" panose="02000503020000020003" pitchFamily="2" charset="0"/>
                <a:ea typeface="Roboto Light" panose="02000000000000000000" pitchFamily="2" charset="0"/>
              </a:rPr>
              <a:t>    encampments so this coordination is   </a:t>
            </a:r>
          </a:p>
          <a:p>
            <a:pPr lvl="1"/>
            <a:r>
              <a:rPr lang="en-US" sz="2000" dirty="0">
                <a:solidFill>
                  <a:schemeClr val="tx1"/>
                </a:solidFill>
                <a:latin typeface="Avenir" panose="02000503020000020003" pitchFamily="2" charset="0"/>
                <a:ea typeface="Roboto Light" panose="02000000000000000000" pitchFamily="2" charset="0"/>
              </a:rPr>
              <a:t>    essential to reduce trash in riverbed</a:t>
            </a:r>
          </a:p>
          <a:p>
            <a:pPr marL="742950" lvl="1" indent="-285750">
              <a:buFont typeface="Arial" panose="020B0604020202020204" pitchFamily="34" charset="0"/>
              <a:buChar char="•"/>
            </a:pPr>
            <a:endParaRPr lang="en-US" sz="2000" dirty="0">
              <a:solidFill>
                <a:schemeClr val="tx1"/>
              </a:solidFill>
              <a:latin typeface="Avenir Book" panose="02000503020000020003" pitchFamily="2" charset="0"/>
              <a:ea typeface="Roboto Light" panose="02000000000000000000" pitchFamily="2" charset="0"/>
            </a:endParaRPr>
          </a:p>
          <a:p>
            <a:pPr marL="1200150" lvl="2" indent="-285750">
              <a:buFont typeface="Arial" panose="020B0604020202020204" pitchFamily="34" charset="0"/>
              <a:buChar char="•"/>
            </a:pPr>
            <a:endParaRPr lang="en-US" sz="2000" dirty="0">
              <a:solidFill>
                <a:schemeClr val="tx1"/>
              </a:solidFill>
              <a:latin typeface="Montserrat" pitchFamily="2" charset="77"/>
              <a:ea typeface="Roboto Light" panose="02000000000000000000" pitchFamily="2" charset="0"/>
            </a:endParaRPr>
          </a:p>
        </p:txBody>
      </p:sp>
      <p:pic>
        <p:nvPicPr>
          <p:cNvPr id="6" name="Picture 5">
            <a:extLst>
              <a:ext uri="{FF2B5EF4-FFF2-40B4-BE49-F238E27FC236}">
                <a16:creationId xmlns:a16="http://schemas.microsoft.com/office/drawing/2014/main" id="{A182DD37-DD03-DA4D-9267-D00D95691E4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5400000">
            <a:off x="6624858" y="1290858"/>
            <a:ext cx="5605126" cy="5529158"/>
          </a:xfrm>
          <a:prstGeom prst="rect">
            <a:avLst/>
          </a:prstGeom>
        </p:spPr>
      </p:pic>
      <p:sp>
        <p:nvSpPr>
          <p:cNvPr id="7" name="Title 1">
            <a:extLst>
              <a:ext uri="{FF2B5EF4-FFF2-40B4-BE49-F238E27FC236}">
                <a16:creationId xmlns:a16="http://schemas.microsoft.com/office/drawing/2014/main" id="{A6E3256A-C225-8AEA-160E-64BCAAA0757E}"/>
              </a:ext>
            </a:extLst>
          </p:cNvPr>
          <p:cNvSpPr>
            <a:spLocks noGrp="1"/>
          </p:cNvSpPr>
          <p:nvPr>
            <p:ph type="title"/>
          </p:nvPr>
        </p:nvSpPr>
        <p:spPr>
          <a:xfrm>
            <a:off x="705963" y="256512"/>
            <a:ext cx="11221578" cy="907655"/>
          </a:xfrm>
        </p:spPr>
        <p:txBody>
          <a:bodyPr>
            <a:normAutofit fontScale="90000"/>
          </a:bodyPr>
          <a:lstStyle/>
          <a:p>
            <a:r>
              <a:rPr lang="en-US" dirty="0">
                <a:solidFill>
                  <a:schemeClr val="bg1"/>
                </a:solidFill>
              </a:rPr>
              <a:t>OUR PLAN:  </a:t>
            </a:r>
            <a:r>
              <a:rPr lang="en-US" sz="3200" dirty="0">
                <a:solidFill>
                  <a:schemeClr val="bg1"/>
                </a:solidFill>
                <a:latin typeface="Avenir Heavy" panose="02000503020000020003" pitchFamily="2" charset="0"/>
              </a:rPr>
              <a:t>Data to Address Trash Management Challenges</a:t>
            </a:r>
            <a:endParaRPr lang="en-US" dirty="0">
              <a:solidFill>
                <a:schemeClr val="bg1"/>
              </a:solidFill>
              <a:latin typeface="Avenir Heavy" panose="02000503020000020003" pitchFamily="2" charset="0"/>
            </a:endParaRPr>
          </a:p>
        </p:txBody>
      </p:sp>
    </p:spTree>
    <p:extLst>
      <p:ext uri="{BB962C8B-B14F-4D97-AF65-F5344CB8AC3E}">
        <p14:creationId xmlns:p14="http://schemas.microsoft.com/office/powerpoint/2010/main" val="18216196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Group 9">
            <a:extLst>
              <a:ext uri="{FF2B5EF4-FFF2-40B4-BE49-F238E27FC236}">
                <a16:creationId xmlns:a16="http://schemas.microsoft.com/office/drawing/2014/main" id="{DFF80B81-E9A1-9E59-2E30-52A5F2937784}"/>
              </a:ext>
            </a:extLst>
          </p:cNvPr>
          <p:cNvGrpSpPr/>
          <p:nvPr/>
        </p:nvGrpSpPr>
        <p:grpSpPr>
          <a:xfrm>
            <a:off x="7337293" y="5530654"/>
            <a:ext cx="1236256" cy="1105592"/>
            <a:chOff x="7337293" y="5194479"/>
            <a:chExt cx="1236256" cy="1105592"/>
          </a:xfrm>
        </p:grpSpPr>
        <p:sp>
          <p:nvSpPr>
            <p:cNvPr id="30" name="Oval 29">
              <a:extLst>
                <a:ext uri="{FF2B5EF4-FFF2-40B4-BE49-F238E27FC236}">
                  <a16:creationId xmlns:a16="http://schemas.microsoft.com/office/drawing/2014/main" id="{88DFE32A-79FD-C04E-87AE-EE55D4A275B0}"/>
                </a:ext>
              </a:extLst>
            </p:cNvPr>
            <p:cNvSpPr/>
            <p:nvPr/>
          </p:nvSpPr>
          <p:spPr>
            <a:xfrm>
              <a:off x="7548244" y="5194479"/>
              <a:ext cx="747506" cy="737061"/>
            </a:xfrm>
            <a:prstGeom prst="ellipse">
              <a:avLst/>
            </a:prstGeom>
            <a:solidFill>
              <a:schemeClr val="accent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Light" panose="02000000000000000000" pitchFamily="2" charset="0"/>
                <a:ea typeface="Roboto Light" panose="02000000000000000000" pitchFamily="2" charset="0"/>
              </a:endParaRPr>
            </a:p>
          </p:txBody>
        </p:sp>
        <p:sp>
          <p:nvSpPr>
            <p:cNvPr id="31" name="Oval 30">
              <a:extLst>
                <a:ext uri="{FF2B5EF4-FFF2-40B4-BE49-F238E27FC236}">
                  <a16:creationId xmlns:a16="http://schemas.microsoft.com/office/drawing/2014/main" id="{234596D4-B41E-E844-9038-363FF5BB7785}"/>
                </a:ext>
              </a:extLst>
            </p:cNvPr>
            <p:cNvSpPr/>
            <p:nvPr/>
          </p:nvSpPr>
          <p:spPr>
            <a:xfrm>
              <a:off x="7337293" y="5563010"/>
              <a:ext cx="747506" cy="737061"/>
            </a:xfrm>
            <a:prstGeom prst="ellipse">
              <a:avLst/>
            </a:prstGeom>
            <a:solidFill>
              <a:schemeClr val="tx2">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Light" panose="02000000000000000000" pitchFamily="2" charset="0"/>
                <a:ea typeface="Roboto Light" panose="02000000000000000000" pitchFamily="2" charset="0"/>
              </a:endParaRPr>
            </a:p>
          </p:txBody>
        </p:sp>
        <p:sp>
          <p:nvSpPr>
            <p:cNvPr id="32" name="Oval 31">
              <a:extLst>
                <a:ext uri="{FF2B5EF4-FFF2-40B4-BE49-F238E27FC236}">
                  <a16:creationId xmlns:a16="http://schemas.microsoft.com/office/drawing/2014/main" id="{5B758D16-0D35-D547-8010-B057FBC51386}"/>
                </a:ext>
              </a:extLst>
            </p:cNvPr>
            <p:cNvSpPr/>
            <p:nvPr/>
          </p:nvSpPr>
          <p:spPr>
            <a:xfrm>
              <a:off x="7826043" y="5563010"/>
              <a:ext cx="747506" cy="737061"/>
            </a:xfrm>
            <a:prstGeom prst="ellipse">
              <a:avLst/>
            </a:prstGeom>
            <a:solidFill>
              <a:schemeClr val="accent6">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Light" panose="02000000000000000000" pitchFamily="2" charset="0"/>
                <a:ea typeface="Roboto Light" panose="02000000000000000000" pitchFamily="2" charset="0"/>
              </a:endParaRPr>
            </a:p>
          </p:txBody>
        </p:sp>
      </p:grpSp>
      <p:sp>
        <p:nvSpPr>
          <p:cNvPr id="26" name="Rectangle 25">
            <a:extLst>
              <a:ext uri="{FF2B5EF4-FFF2-40B4-BE49-F238E27FC236}">
                <a16:creationId xmlns:a16="http://schemas.microsoft.com/office/drawing/2014/main" id="{9D3105B0-E0D0-7C4C-9651-D3412E66165F}"/>
              </a:ext>
            </a:extLst>
          </p:cNvPr>
          <p:cNvSpPr/>
          <p:nvPr/>
        </p:nvSpPr>
        <p:spPr>
          <a:xfrm>
            <a:off x="0" y="0"/>
            <a:ext cx="12192000" cy="11069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27">
            <a:extLst>
              <a:ext uri="{FF2B5EF4-FFF2-40B4-BE49-F238E27FC236}">
                <a16:creationId xmlns:a16="http://schemas.microsoft.com/office/drawing/2014/main" id="{9ED51C2E-3C3E-1641-A43A-3C801CA78B4E}"/>
              </a:ext>
            </a:extLst>
          </p:cNvPr>
          <p:cNvSpPr/>
          <p:nvPr/>
        </p:nvSpPr>
        <p:spPr>
          <a:xfrm rot="7316865">
            <a:off x="6572656" y="4803913"/>
            <a:ext cx="535299" cy="1384940"/>
          </a:xfrm>
          <a:custGeom>
            <a:avLst/>
            <a:gdLst>
              <a:gd name="connsiteX0" fmla="*/ 300828 w 428338"/>
              <a:gd name="connsiteY0" fmla="*/ 13280 h 1360266"/>
              <a:gd name="connsiteX1" fmla="*/ 322340 w 428338"/>
              <a:gd name="connsiteY1" fmla="*/ 45527 h 1360266"/>
              <a:gd name="connsiteX2" fmla="*/ 383164 w 428338"/>
              <a:gd name="connsiteY2" fmla="*/ 155299 h 1360266"/>
              <a:gd name="connsiteX3" fmla="*/ 425808 w 428338"/>
              <a:gd name="connsiteY3" fmla="*/ 243954 h 1360266"/>
              <a:gd name="connsiteX4" fmla="*/ 420023 w 428338"/>
              <a:gd name="connsiteY4" fmla="*/ 258159 h 1360266"/>
              <a:gd name="connsiteX5" fmla="*/ 415052 w 428338"/>
              <a:gd name="connsiteY5" fmla="*/ 258984 h 1360266"/>
              <a:gd name="connsiteX6" fmla="*/ 382593 w 428338"/>
              <a:gd name="connsiteY6" fmla="*/ 220934 h 1360266"/>
              <a:gd name="connsiteX7" fmla="*/ 356798 w 428338"/>
              <a:gd name="connsiteY7" fmla="*/ 171946 h 1360266"/>
              <a:gd name="connsiteX8" fmla="*/ 335666 w 428338"/>
              <a:gd name="connsiteY8" fmla="*/ 876431 h 1360266"/>
              <a:gd name="connsiteX9" fmla="*/ 258661 w 428338"/>
              <a:gd name="connsiteY9" fmla="*/ 1083705 h 1360266"/>
              <a:gd name="connsiteX10" fmla="*/ 25169 w 428338"/>
              <a:gd name="connsiteY10" fmla="*/ 1359563 h 1360266"/>
              <a:gd name="connsiteX11" fmla="*/ 9082 w 428338"/>
              <a:gd name="connsiteY11" fmla="*/ 1343677 h 1360266"/>
              <a:gd name="connsiteX12" fmla="*/ 61435 w 428338"/>
              <a:gd name="connsiteY12" fmla="*/ 1305628 h 1360266"/>
              <a:gd name="connsiteX13" fmla="*/ 351562 w 428338"/>
              <a:gd name="connsiteY13" fmla="*/ 692367 h 1360266"/>
              <a:gd name="connsiteX14" fmla="*/ 339569 w 428338"/>
              <a:gd name="connsiteY14" fmla="*/ 192683 h 1360266"/>
              <a:gd name="connsiteX15" fmla="*/ 315677 w 428338"/>
              <a:gd name="connsiteY15" fmla="*/ 105360 h 1360266"/>
              <a:gd name="connsiteX16" fmla="*/ 308634 w 428338"/>
              <a:gd name="connsiteY16" fmla="*/ 242908 h 1360266"/>
              <a:gd name="connsiteX17" fmla="*/ 290739 w 428338"/>
              <a:gd name="connsiteY17" fmla="*/ 257652 h 1360266"/>
              <a:gd name="connsiteX18" fmla="*/ 276637 w 428338"/>
              <a:gd name="connsiteY18" fmla="*/ 238459 h 1360266"/>
              <a:gd name="connsiteX19" fmla="*/ 277698 w 428338"/>
              <a:gd name="connsiteY19" fmla="*/ 234632 h 1360266"/>
              <a:gd name="connsiteX20" fmla="*/ 284171 w 428338"/>
              <a:gd name="connsiteY20" fmla="*/ 113255 h 1360266"/>
              <a:gd name="connsiteX21" fmla="*/ 277793 w 428338"/>
              <a:gd name="connsiteY21" fmla="*/ 34112 h 1360266"/>
              <a:gd name="connsiteX22" fmla="*/ 283314 w 428338"/>
              <a:gd name="connsiteY22" fmla="*/ 8904 h 1360266"/>
              <a:gd name="connsiteX23" fmla="*/ 300828 w 428338"/>
              <a:gd name="connsiteY23" fmla="*/ 13280 h 1360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428338" h="1360266">
                <a:moveTo>
                  <a:pt x="300828" y="13280"/>
                </a:moveTo>
                <a:cubicBezTo>
                  <a:pt x="309458" y="22982"/>
                  <a:pt x="316698" y="33834"/>
                  <a:pt x="322340" y="45527"/>
                </a:cubicBezTo>
                <a:cubicBezTo>
                  <a:pt x="343281" y="81769"/>
                  <a:pt x="363937" y="118201"/>
                  <a:pt x="383164" y="155299"/>
                </a:cubicBezTo>
                <a:cubicBezTo>
                  <a:pt x="397918" y="183836"/>
                  <a:pt x="416004" y="213134"/>
                  <a:pt x="425808" y="243954"/>
                </a:cubicBezTo>
                <a:cubicBezTo>
                  <a:pt x="428136" y="249473"/>
                  <a:pt x="425546" y="255833"/>
                  <a:pt x="420023" y="258159"/>
                </a:cubicBezTo>
                <a:cubicBezTo>
                  <a:pt x="418454" y="258820"/>
                  <a:pt x="416751" y="259103"/>
                  <a:pt x="415052" y="258984"/>
                </a:cubicBezTo>
                <a:cubicBezTo>
                  <a:pt x="394682" y="260316"/>
                  <a:pt x="390113" y="234918"/>
                  <a:pt x="382593" y="220934"/>
                </a:cubicBezTo>
                <a:cubicBezTo>
                  <a:pt x="378881" y="213895"/>
                  <a:pt x="363080" y="182124"/>
                  <a:pt x="356798" y="171946"/>
                </a:cubicBezTo>
                <a:cubicBezTo>
                  <a:pt x="392873" y="403001"/>
                  <a:pt x="398965" y="650037"/>
                  <a:pt x="335666" y="876431"/>
                </a:cubicBezTo>
                <a:cubicBezTo>
                  <a:pt x="315802" y="947539"/>
                  <a:pt x="290045" y="1016870"/>
                  <a:pt x="258661" y="1083705"/>
                </a:cubicBezTo>
                <a:cubicBezTo>
                  <a:pt x="208783" y="1189577"/>
                  <a:pt x="135585" y="1309147"/>
                  <a:pt x="25169" y="1359563"/>
                </a:cubicBezTo>
                <a:cubicBezTo>
                  <a:pt x="9082" y="1366982"/>
                  <a:pt x="3847" y="1355853"/>
                  <a:pt x="9082" y="1343677"/>
                </a:cubicBezTo>
                <a:cubicBezTo>
                  <a:pt x="13746" y="1333119"/>
                  <a:pt x="50964" y="1313904"/>
                  <a:pt x="61435" y="1305628"/>
                </a:cubicBezTo>
                <a:cubicBezTo>
                  <a:pt x="243812" y="1162943"/>
                  <a:pt x="324149" y="912768"/>
                  <a:pt x="351562" y="692367"/>
                </a:cubicBezTo>
                <a:cubicBezTo>
                  <a:pt x="371552" y="531893"/>
                  <a:pt x="363746" y="352966"/>
                  <a:pt x="339569" y="192683"/>
                </a:cubicBezTo>
                <a:cubicBezTo>
                  <a:pt x="334544" y="162851"/>
                  <a:pt x="326540" y="133597"/>
                  <a:pt x="315677" y="105360"/>
                </a:cubicBezTo>
                <a:cubicBezTo>
                  <a:pt x="315106" y="111447"/>
                  <a:pt x="321674" y="204002"/>
                  <a:pt x="308634" y="242908"/>
                </a:cubicBezTo>
                <a:cubicBezTo>
                  <a:pt x="305873" y="251184"/>
                  <a:pt x="302542" y="261077"/>
                  <a:pt x="290739" y="257652"/>
                </a:cubicBezTo>
                <a:cubicBezTo>
                  <a:pt x="281541" y="256244"/>
                  <a:pt x="275227" y="247651"/>
                  <a:pt x="276637" y="238459"/>
                </a:cubicBezTo>
                <a:cubicBezTo>
                  <a:pt x="276838" y="237146"/>
                  <a:pt x="277195" y="235861"/>
                  <a:pt x="277698" y="234632"/>
                </a:cubicBezTo>
                <a:cubicBezTo>
                  <a:pt x="289311" y="195156"/>
                  <a:pt x="287217" y="153777"/>
                  <a:pt x="284171" y="113255"/>
                </a:cubicBezTo>
                <a:cubicBezTo>
                  <a:pt x="282267" y="86905"/>
                  <a:pt x="280839" y="60366"/>
                  <a:pt x="277793" y="34112"/>
                </a:cubicBezTo>
                <a:cubicBezTo>
                  <a:pt x="276841" y="25741"/>
                  <a:pt x="275223" y="14421"/>
                  <a:pt x="283314" y="8904"/>
                </a:cubicBezTo>
                <a:cubicBezTo>
                  <a:pt x="289215" y="5099"/>
                  <a:pt x="295212" y="7763"/>
                  <a:pt x="300828" y="13280"/>
                </a:cubicBezTo>
                <a:close/>
              </a:path>
            </a:pathLst>
          </a:custGeom>
          <a:solidFill>
            <a:srgbClr val="000000"/>
          </a:solidFill>
          <a:ln w="9506" cap="flat">
            <a:noFill/>
            <a:prstDash val="solid"/>
            <a:miter/>
          </a:ln>
        </p:spPr>
        <p:txBody>
          <a:bodyPr rtlCol="0" anchor="ctr"/>
          <a:lstStyle/>
          <a:p>
            <a:endParaRPr lang="en-US" dirty="0"/>
          </a:p>
        </p:txBody>
      </p:sp>
      <p:sp>
        <p:nvSpPr>
          <p:cNvPr id="3" name="Picture Placeholder 2">
            <a:extLst>
              <a:ext uri="{FF2B5EF4-FFF2-40B4-BE49-F238E27FC236}">
                <a16:creationId xmlns:a16="http://schemas.microsoft.com/office/drawing/2014/main" id="{3722DF9E-E25B-8585-1020-9146EDA73B51}"/>
              </a:ext>
            </a:extLst>
          </p:cNvPr>
          <p:cNvSpPr>
            <a:spLocks noGrp="1"/>
          </p:cNvSpPr>
          <p:nvPr>
            <p:ph type="pic" sz="quarter" idx="10"/>
          </p:nvPr>
        </p:nvSpPr>
        <p:spPr/>
        <p:txBody>
          <a:bodyPr/>
          <a:lstStyle/>
          <a:p>
            <a:endParaRPr lang="en-US" dirty="0"/>
          </a:p>
        </p:txBody>
      </p:sp>
      <p:pic>
        <p:nvPicPr>
          <p:cNvPr id="4" name="Picture Placeholder 4" descr="A map of a city&#10;&#10;Description automatically generated">
            <a:extLst>
              <a:ext uri="{FF2B5EF4-FFF2-40B4-BE49-F238E27FC236}">
                <a16:creationId xmlns:a16="http://schemas.microsoft.com/office/drawing/2014/main" id="{62966428-1E2B-AD81-CEBC-00C720DB49B5}"/>
              </a:ext>
            </a:extLst>
          </p:cNvPr>
          <p:cNvPicPr>
            <a:picLocks noChangeAspect="1"/>
          </p:cNvPicPr>
          <p:nvPr/>
        </p:nvPicPr>
        <p:blipFill>
          <a:blip r:embed="rId3" cstate="email">
            <a:extLst>
              <a:ext uri="{28A0092B-C50C-407E-A947-70E740481C1C}">
                <a14:useLocalDpi xmlns:a14="http://schemas.microsoft.com/office/drawing/2010/main"/>
              </a:ext>
            </a:extLst>
          </a:blip>
          <a:srcRect/>
          <a:stretch>
            <a:fillRect/>
          </a:stretch>
        </p:blipFill>
        <p:spPr>
          <a:xfrm>
            <a:off x="93042" y="1100754"/>
            <a:ext cx="4598055" cy="5163591"/>
          </a:xfrm>
          <a:custGeom>
            <a:avLst/>
            <a:gdLst>
              <a:gd name="connsiteX0" fmla="*/ 0 w 4539343"/>
              <a:gd name="connsiteY0" fmla="*/ 0 h 6858000"/>
              <a:gd name="connsiteX1" fmla="*/ 4539343 w 4539343"/>
              <a:gd name="connsiteY1" fmla="*/ 0 h 6858000"/>
              <a:gd name="connsiteX2" fmla="*/ 4539343 w 4539343"/>
              <a:gd name="connsiteY2" fmla="*/ 6858000 h 6858000"/>
              <a:gd name="connsiteX3" fmla="*/ 0 w 4539343"/>
              <a:gd name="connsiteY3" fmla="*/ 6858000 h 6858000"/>
              <a:gd name="connsiteX4" fmla="*/ 0 w 4539343"/>
              <a:gd name="connsiteY4" fmla="*/ 0 h 6858000"/>
              <a:gd name="connsiteX0" fmla="*/ 0 w 6106886"/>
              <a:gd name="connsiteY0" fmla="*/ 0 h 6858000"/>
              <a:gd name="connsiteX1" fmla="*/ 4539343 w 6106886"/>
              <a:gd name="connsiteY1" fmla="*/ 0 h 6858000"/>
              <a:gd name="connsiteX2" fmla="*/ 6106886 w 6106886"/>
              <a:gd name="connsiteY2" fmla="*/ 6858000 h 6858000"/>
              <a:gd name="connsiteX3" fmla="*/ 0 w 6106886"/>
              <a:gd name="connsiteY3" fmla="*/ 6858000 h 6858000"/>
              <a:gd name="connsiteX4" fmla="*/ 0 w 6106886"/>
              <a:gd name="connsiteY4" fmla="*/ 0 h 6858000"/>
              <a:gd name="connsiteX0" fmla="*/ 0 w 6106886"/>
              <a:gd name="connsiteY0" fmla="*/ 0 h 6858000"/>
              <a:gd name="connsiteX1" fmla="*/ 2416628 w 6106886"/>
              <a:gd name="connsiteY1" fmla="*/ 0 h 6858000"/>
              <a:gd name="connsiteX2" fmla="*/ 6106886 w 6106886"/>
              <a:gd name="connsiteY2" fmla="*/ 6858000 h 6858000"/>
              <a:gd name="connsiteX3" fmla="*/ 0 w 6106886"/>
              <a:gd name="connsiteY3" fmla="*/ 6858000 h 6858000"/>
              <a:gd name="connsiteX4" fmla="*/ 0 w 610688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06886" h="6858000">
                <a:moveTo>
                  <a:pt x="0" y="0"/>
                </a:moveTo>
                <a:lnTo>
                  <a:pt x="2416628" y="0"/>
                </a:lnTo>
                <a:lnTo>
                  <a:pt x="6106886" y="6858000"/>
                </a:lnTo>
                <a:lnTo>
                  <a:pt x="0" y="6858000"/>
                </a:lnTo>
                <a:lnTo>
                  <a:pt x="0" y="0"/>
                </a:lnTo>
                <a:close/>
              </a:path>
            </a:pathLst>
          </a:custGeom>
          <a:solidFill>
            <a:schemeClr val="tx2"/>
          </a:solidFill>
        </p:spPr>
      </p:pic>
      <p:pic>
        <p:nvPicPr>
          <p:cNvPr id="5" name="Picture Placeholder 4">
            <a:extLst>
              <a:ext uri="{FF2B5EF4-FFF2-40B4-BE49-F238E27FC236}">
                <a16:creationId xmlns:a16="http://schemas.microsoft.com/office/drawing/2014/main" id="{6FF34B35-7070-3A83-D668-F4DA185B305D}"/>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8830"/>
            <a:ext cx="6096000" cy="6845775"/>
          </a:xfrm>
          <a:custGeom>
            <a:avLst/>
            <a:gdLst>
              <a:gd name="connsiteX0" fmla="*/ 0 w 4539343"/>
              <a:gd name="connsiteY0" fmla="*/ 0 h 6858000"/>
              <a:gd name="connsiteX1" fmla="*/ 4539343 w 4539343"/>
              <a:gd name="connsiteY1" fmla="*/ 0 h 6858000"/>
              <a:gd name="connsiteX2" fmla="*/ 4539343 w 4539343"/>
              <a:gd name="connsiteY2" fmla="*/ 6858000 h 6858000"/>
              <a:gd name="connsiteX3" fmla="*/ 0 w 4539343"/>
              <a:gd name="connsiteY3" fmla="*/ 6858000 h 6858000"/>
              <a:gd name="connsiteX4" fmla="*/ 0 w 4539343"/>
              <a:gd name="connsiteY4" fmla="*/ 0 h 6858000"/>
              <a:gd name="connsiteX0" fmla="*/ 0 w 6106886"/>
              <a:gd name="connsiteY0" fmla="*/ 0 h 6858000"/>
              <a:gd name="connsiteX1" fmla="*/ 4539343 w 6106886"/>
              <a:gd name="connsiteY1" fmla="*/ 0 h 6858000"/>
              <a:gd name="connsiteX2" fmla="*/ 6106886 w 6106886"/>
              <a:gd name="connsiteY2" fmla="*/ 6858000 h 6858000"/>
              <a:gd name="connsiteX3" fmla="*/ 0 w 6106886"/>
              <a:gd name="connsiteY3" fmla="*/ 6858000 h 6858000"/>
              <a:gd name="connsiteX4" fmla="*/ 0 w 6106886"/>
              <a:gd name="connsiteY4" fmla="*/ 0 h 6858000"/>
              <a:gd name="connsiteX0" fmla="*/ 0 w 6106886"/>
              <a:gd name="connsiteY0" fmla="*/ 0 h 6858000"/>
              <a:gd name="connsiteX1" fmla="*/ 2416628 w 6106886"/>
              <a:gd name="connsiteY1" fmla="*/ 0 h 6858000"/>
              <a:gd name="connsiteX2" fmla="*/ 6106886 w 6106886"/>
              <a:gd name="connsiteY2" fmla="*/ 6858000 h 6858000"/>
              <a:gd name="connsiteX3" fmla="*/ 0 w 6106886"/>
              <a:gd name="connsiteY3" fmla="*/ 6858000 h 6858000"/>
              <a:gd name="connsiteX4" fmla="*/ 0 w 6106886"/>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106886" h="6858000">
                <a:moveTo>
                  <a:pt x="0" y="0"/>
                </a:moveTo>
                <a:lnTo>
                  <a:pt x="2416628" y="0"/>
                </a:lnTo>
                <a:lnTo>
                  <a:pt x="6106886" y="6858000"/>
                </a:lnTo>
                <a:lnTo>
                  <a:pt x="0" y="6858000"/>
                </a:lnTo>
                <a:lnTo>
                  <a:pt x="0" y="0"/>
                </a:lnTo>
                <a:close/>
              </a:path>
            </a:pathLst>
          </a:custGeom>
          <a:solidFill>
            <a:schemeClr val="tx2"/>
          </a:solidFill>
        </p:spPr>
      </p:pic>
      <p:sp>
        <p:nvSpPr>
          <p:cNvPr id="2" name="Title 1">
            <a:extLst>
              <a:ext uri="{FF2B5EF4-FFF2-40B4-BE49-F238E27FC236}">
                <a16:creationId xmlns:a16="http://schemas.microsoft.com/office/drawing/2014/main" id="{7180AC65-2B32-0DDE-D4E9-CE7AC74B4244}"/>
              </a:ext>
            </a:extLst>
          </p:cNvPr>
          <p:cNvSpPr>
            <a:spLocks noGrp="1"/>
          </p:cNvSpPr>
          <p:nvPr>
            <p:ph type="title"/>
          </p:nvPr>
        </p:nvSpPr>
        <p:spPr>
          <a:xfrm>
            <a:off x="3253869" y="164008"/>
            <a:ext cx="8166847" cy="960438"/>
          </a:xfrm>
        </p:spPr>
        <p:txBody>
          <a:bodyPr>
            <a:normAutofit/>
          </a:bodyPr>
          <a:lstStyle/>
          <a:p>
            <a:r>
              <a:rPr lang="en-US" dirty="0">
                <a:solidFill>
                  <a:schemeClr val="bg1"/>
                </a:solidFill>
              </a:rPr>
              <a:t>BUT WHAT WE FOUND OUT:</a:t>
            </a:r>
          </a:p>
        </p:txBody>
      </p:sp>
      <p:sp>
        <p:nvSpPr>
          <p:cNvPr id="6" name="TextBox 5">
            <a:extLst>
              <a:ext uri="{FF2B5EF4-FFF2-40B4-BE49-F238E27FC236}">
                <a16:creationId xmlns:a16="http://schemas.microsoft.com/office/drawing/2014/main" id="{498175D5-D039-110E-F9C9-E0F3609F775F}"/>
              </a:ext>
            </a:extLst>
          </p:cNvPr>
          <p:cNvSpPr txBox="1"/>
          <p:nvPr/>
        </p:nvSpPr>
        <p:spPr>
          <a:xfrm>
            <a:off x="3993776" y="1407440"/>
            <a:ext cx="7926895" cy="3477875"/>
          </a:xfrm>
          <a:prstGeom prst="rect">
            <a:avLst/>
          </a:prstGeom>
          <a:noFill/>
        </p:spPr>
        <p:txBody>
          <a:bodyPr wrap="square" rtlCol="0">
            <a:spAutoFit/>
          </a:bodyPr>
          <a:lstStyle/>
          <a:p>
            <a:r>
              <a:rPr lang="en-US" sz="2000" dirty="0">
                <a:latin typeface="Avenir Book" panose="02000503020000020003" pitchFamily="2" charset="0"/>
              </a:rPr>
              <a:t>1.  We have extensive knowledge of the riverbed</a:t>
            </a:r>
          </a:p>
          <a:p>
            <a:endParaRPr lang="en-US" sz="2000" dirty="0">
              <a:latin typeface="Avenir Book" panose="02000503020000020003" pitchFamily="2" charset="0"/>
            </a:endParaRPr>
          </a:p>
          <a:p>
            <a:r>
              <a:rPr lang="en-US" sz="2000" dirty="0">
                <a:latin typeface="Avenir Book" panose="02000503020000020003" pitchFamily="2" charset="0"/>
              </a:rPr>
              <a:t>     2.  We have robust relationships with all the stakeholders</a:t>
            </a:r>
          </a:p>
          <a:p>
            <a:endParaRPr lang="en-US" sz="2000" dirty="0">
              <a:latin typeface="Avenir Book" panose="02000503020000020003" pitchFamily="2" charset="0"/>
            </a:endParaRPr>
          </a:p>
          <a:p>
            <a:r>
              <a:rPr lang="en-US" sz="2000" dirty="0">
                <a:latin typeface="Avenir Book" panose="02000503020000020003" pitchFamily="2" charset="0"/>
              </a:rPr>
              <a:t>          3.	  We have a multi-year dataset containing locations of  	</a:t>
            </a:r>
          </a:p>
          <a:p>
            <a:r>
              <a:rPr lang="en-US" sz="2000" dirty="0">
                <a:latin typeface="Avenir Book" panose="02000503020000020003" pitchFamily="2" charset="0"/>
              </a:rPr>
              <a:t>	   encampments in the riverbed, quantities of associated 	   trash, recurrence interval, trends over time, etc. </a:t>
            </a:r>
          </a:p>
          <a:p>
            <a:endParaRPr lang="en-US" sz="2000" dirty="0">
              <a:latin typeface="Avenir Book" panose="02000503020000020003" pitchFamily="2" charset="0"/>
            </a:endParaRPr>
          </a:p>
          <a:p>
            <a:r>
              <a:rPr lang="en-US" sz="2000" dirty="0">
                <a:latin typeface="Avenir Book" panose="02000503020000020003" pitchFamily="2" charset="0"/>
              </a:rPr>
              <a:t>	      4.  We have relationships and familiarity with some of </a:t>
            </a:r>
          </a:p>
          <a:p>
            <a:r>
              <a:rPr lang="en-US" sz="2000" dirty="0">
                <a:latin typeface="Avenir Book" panose="02000503020000020003" pitchFamily="2" charset="0"/>
              </a:rPr>
              <a:t>	            the individuals experiencing homelessness in the </a:t>
            </a:r>
          </a:p>
          <a:p>
            <a:r>
              <a:rPr lang="en-US" sz="2000" dirty="0">
                <a:latin typeface="Avenir Book" panose="02000503020000020003" pitchFamily="2" charset="0"/>
              </a:rPr>
              <a:t>	            riverbed. </a:t>
            </a:r>
          </a:p>
        </p:txBody>
      </p:sp>
      <p:sp>
        <p:nvSpPr>
          <p:cNvPr id="11" name="TextBox 10">
            <a:extLst>
              <a:ext uri="{FF2B5EF4-FFF2-40B4-BE49-F238E27FC236}">
                <a16:creationId xmlns:a16="http://schemas.microsoft.com/office/drawing/2014/main" id="{A26575BF-A38D-B033-6D63-E308A2DF49F2}"/>
              </a:ext>
            </a:extLst>
          </p:cNvPr>
          <p:cNvSpPr txBox="1"/>
          <p:nvPr/>
        </p:nvSpPr>
        <p:spPr>
          <a:xfrm>
            <a:off x="8593572" y="5674411"/>
            <a:ext cx="3126295" cy="830997"/>
          </a:xfrm>
          <a:prstGeom prst="rect">
            <a:avLst/>
          </a:prstGeom>
          <a:noFill/>
        </p:spPr>
        <p:txBody>
          <a:bodyPr wrap="square" rtlCol="0">
            <a:spAutoFit/>
          </a:bodyPr>
          <a:lstStyle/>
          <a:p>
            <a:r>
              <a:rPr lang="en-US" sz="2400" b="1" dirty="0">
                <a:latin typeface="Meta-Bold" pitchFamily="2" charset="0"/>
              </a:rPr>
              <a:t>DATA INTERSECTIONALITY</a:t>
            </a:r>
          </a:p>
        </p:txBody>
      </p:sp>
    </p:spTree>
    <p:extLst>
      <p:ext uri="{BB962C8B-B14F-4D97-AF65-F5344CB8AC3E}">
        <p14:creationId xmlns:p14="http://schemas.microsoft.com/office/powerpoint/2010/main" val="233814022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4B107-FC9C-558B-60DF-CC5027C52891}"/>
              </a:ext>
            </a:extLst>
          </p:cNvPr>
          <p:cNvSpPr>
            <a:spLocks noGrp="1"/>
          </p:cNvSpPr>
          <p:nvPr>
            <p:ph type="title"/>
          </p:nvPr>
        </p:nvSpPr>
        <p:spPr/>
        <p:txBody>
          <a:bodyPr/>
          <a:lstStyle/>
          <a:p>
            <a:r>
              <a:rPr lang="en-US" dirty="0"/>
              <a:t>FINER DATA RESOLUTION</a:t>
            </a:r>
          </a:p>
        </p:txBody>
      </p:sp>
      <p:graphicFrame>
        <p:nvGraphicFramePr>
          <p:cNvPr id="6" name="Chart 5">
            <a:extLst>
              <a:ext uri="{FF2B5EF4-FFF2-40B4-BE49-F238E27FC236}">
                <a16:creationId xmlns:a16="http://schemas.microsoft.com/office/drawing/2014/main" id="{C70EB74A-AF21-E661-71BB-3D8F57965563}"/>
              </a:ext>
            </a:extLst>
          </p:cNvPr>
          <p:cNvGraphicFramePr>
            <a:graphicFrameLocks/>
          </p:cNvGraphicFramePr>
          <p:nvPr>
            <p:extLst>
              <p:ext uri="{D42A27DB-BD31-4B8C-83A1-F6EECF244321}">
                <p14:modId xmlns:p14="http://schemas.microsoft.com/office/powerpoint/2010/main" val="1574616675"/>
              </p:ext>
            </p:extLst>
          </p:nvPr>
        </p:nvGraphicFramePr>
        <p:xfrm>
          <a:off x="314337" y="1523999"/>
          <a:ext cx="11563325" cy="517866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056032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685692BC-6223-1D45-95FE-FDD07D9C1115}"/>
              </a:ext>
            </a:extLst>
          </p:cNvPr>
          <p:cNvSpPr/>
          <p:nvPr/>
        </p:nvSpPr>
        <p:spPr>
          <a:xfrm>
            <a:off x="8471460" y="5310646"/>
            <a:ext cx="2680162" cy="7166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endParaRPr lang="en-US" sz="1400" dirty="0">
              <a:solidFill>
                <a:schemeClr val="tx1"/>
              </a:solidFill>
              <a:latin typeface="Roboto Light" panose="02000000000000000000" pitchFamily="2" charset="0"/>
              <a:ea typeface="Roboto Light" panose="02000000000000000000" pitchFamily="2" charset="0"/>
            </a:endParaRPr>
          </a:p>
        </p:txBody>
      </p:sp>
      <p:sp>
        <p:nvSpPr>
          <p:cNvPr id="45" name="TextBox 44">
            <a:extLst>
              <a:ext uri="{FF2B5EF4-FFF2-40B4-BE49-F238E27FC236}">
                <a16:creationId xmlns:a16="http://schemas.microsoft.com/office/drawing/2014/main" id="{95F0301F-0784-C648-A9EF-E2E24D4A7565}"/>
              </a:ext>
            </a:extLst>
          </p:cNvPr>
          <p:cNvSpPr txBox="1"/>
          <p:nvPr/>
        </p:nvSpPr>
        <p:spPr>
          <a:xfrm>
            <a:off x="4828674" y="4203032"/>
            <a:ext cx="184731" cy="369332"/>
          </a:xfrm>
          <a:prstGeom prst="rect">
            <a:avLst/>
          </a:prstGeom>
          <a:noFill/>
        </p:spPr>
        <p:txBody>
          <a:bodyPr wrap="none" rtlCol="0">
            <a:spAutoFit/>
          </a:bodyPr>
          <a:lstStyle/>
          <a:p>
            <a:endParaRPr lang="en-US" dirty="0"/>
          </a:p>
        </p:txBody>
      </p:sp>
      <p:pic>
        <p:nvPicPr>
          <p:cNvPr id="8" name="Picture 7">
            <a:extLst>
              <a:ext uri="{FF2B5EF4-FFF2-40B4-BE49-F238E27FC236}">
                <a16:creationId xmlns:a16="http://schemas.microsoft.com/office/drawing/2014/main" id="{709941BB-B619-4342-8EE2-822B46D0F14A}"/>
              </a:ext>
            </a:extLst>
          </p:cNvPr>
          <p:cNvPicPr>
            <a:picLocks noChangeAspect="1"/>
          </p:cNvPicPr>
          <p:nvPr/>
        </p:nvPicPr>
        <p:blipFill>
          <a:blip r:embed="rId3"/>
          <a:stretch>
            <a:fillRect/>
          </a:stretch>
        </p:blipFill>
        <p:spPr>
          <a:xfrm>
            <a:off x="4307774" y="1075435"/>
            <a:ext cx="6585778" cy="5121337"/>
          </a:xfrm>
          <a:prstGeom prst="rect">
            <a:avLst/>
          </a:prstGeom>
        </p:spPr>
      </p:pic>
      <p:sp>
        <p:nvSpPr>
          <p:cNvPr id="12" name="TextBox 11">
            <a:extLst>
              <a:ext uri="{FF2B5EF4-FFF2-40B4-BE49-F238E27FC236}">
                <a16:creationId xmlns:a16="http://schemas.microsoft.com/office/drawing/2014/main" id="{62AF0393-E291-8C49-94F0-770053F282F0}"/>
              </a:ext>
            </a:extLst>
          </p:cNvPr>
          <p:cNvSpPr txBox="1"/>
          <p:nvPr/>
        </p:nvSpPr>
        <p:spPr>
          <a:xfrm>
            <a:off x="1800352" y="2204147"/>
            <a:ext cx="2507422" cy="800219"/>
          </a:xfrm>
          <a:prstGeom prst="rect">
            <a:avLst/>
          </a:prstGeom>
          <a:noFill/>
        </p:spPr>
        <p:txBody>
          <a:bodyPr wrap="square" rtlCol="0">
            <a:spAutoFit/>
          </a:bodyPr>
          <a:lstStyle/>
          <a:p>
            <a:r>
              <a:rPr lang="en-US" sz="2800" b="1" dirty="0">
                <a:solidFill>
                  <a:srgbClr val="0A4D66"/>
                </a:solidFill>
                <a:latin typeface="Avenir" panose="02000503020000020003" pitchFamily="2" charset="0"/>
              </a:rPr>
              <a:t>64-95% </a:t>
            </a:r>
          </a:p>
          <a:p>
            <a:r>
              <a:rPr lang="en-US" dirty="0">
                <a:latin typeface="Avenir" panose="02000503020000020003" pitchFamily="2" charset="0"/>
              </a:rPr>
              <a:t>of total volume</a:t>
            </a:r>
          </a:p>
        </p:txBody>
      </p:sp>
      <p:sp>
        <p:nvSpPr>
          <p:cNvPr id="14" name="TextBox 13">
            <a:extLst>
              <a:ext uri="{FF2B5EF4-FFF2-40B4-BE49-F238E27FC236}">
                <a16:creationId xmlns:a16="http://schemas.microsoft.com/office/drawing/2014/main" id="{22B717F6-FE5F-3A40-A775-67EBAB3F7A77}"/>
              </a:ext>
            </a:extLst>
          </p:cNvPr>
          <p:cNvSpPr txBox="1"/>
          <p:nvPr/>
        </p:nvSpPr>
        <p:spPr>
          <a:xfrm>
            <a:off x="709063" y="3426671"/>
            <a:ext cx="3598711" cy="1477328"/>
          </a:xfrm>
          <a:prstGeom prst="rect">
            <a:avLst/>
          </a:prstGeom>
          <a:noFill/>
        </p:spPr>
        <p:txBody>
          <a:bodyPr wrap="square" rtlCol="0">
            <a:spAutoFit/>
          </a:bodyPr>
          <a:lstStyle/>
          <a:p>
            <a:pPr algn="ctr"/>
            <a:r>
              <a:rPr lang="en-US" dirty="0">
                <a:latin typeface="Avenir" panose="02000503020000020003" pitchFamily="2" charset="0"/>
              </a:rPr>
              <a:t>Our data over the last 7 years links trash originating from encampments as the largest contributor by a significant margin. </a:t>
            </a:r>
          </a:p>
        </p:txBody>
      </p:sp>
      <p:pic>
        <p:nvPicPr>
          <p:cNvPr id="2" name="PFE element 42">
            <a:extLst>
              <a:ext uri="{FF2B5EF4-FFF2-40B4-BE49-F238E27FC236}">
                <a16:creationId xmlns:a16="http://schemas.microsoft.com/office/drawing/2014/main" id="{19D409D7-22FF-FC79-1D0A-5E2B90CD0617}"/>
              </a:ext>
            </a:extLst>
          </p:cNvPr>
          <p:cNvPicPr>
            <a:picLocks/>
          </p:cNvPicPr>
          <p:nvPr/>
        </p:nvPicPr>
        <p:blipFill>
          <a:blip r:embed="rId4" cstate="email">
            <a:extLst>
              <a:ext uri="{28A0092B-C50C-407E-A947-70E740481C1C}">
                <a14:useLocalDpi xmlns:a14="http://schemas.microsoft.com/office/drawing/2010/main"/>
              </a:ext>
            </a:extLst>
          </a:blip>
          <a:stretch>
            <a:fillRect/>
          </a:stretch>
        </p:blipFill>
        <p:spPr>
          <a:xfrm>
            <a:off x="980948" y="2243969"/>
            <a:ext cx="635000" cy="647700"/>
          </a:xfrm>
          <a:prstGeom prst="rect">
            <a:avLst/>
          </a:prstGeom>
          <a:solidFill>
            <a:schemeClr val="bg1"/>
          </a:solidFill>
        </p:spPr>
      </p:pic>
    </p:spTree>
    <p:extLst>
      <p:ext uri="{BB962C8B-B14F-4D97-AF65-F5344CB8AC3E}">
        <p14:creationId xmlns:p14="http://schemas.microsoft.com/office/powerpoint/2010/main" val="143492282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1F506-03E5-8C37-F806-27FDB86091BB}"/>
              </a:ext>
            </a:extLst>
          </p:cNvPr>
          <p:cNvSpPr>
            <a:spLocks noGrp="1"/>
          </p:cNvSpPr>
          <p:nvPr>
            <p:ph type="title"/>
          </p:nvPr>
        </p:nvSpPr>
        <p:spPr/>
        <p:txBody>
          <a:bodyPr/>
          <a:lstStyle/>
          <a:p>
            <a:r>
              <a:rPr lang="en-US" dirty="0"/>
              <a:t>WHAT WE DO WITH THE DATA</a:t>
            </a:r>
          </a:p>
        </p:txBody>
      </p:sp>
      <p:sp>
        <p:nvSpPr>
          <p:cNvPr id="6" name="Off-page Connector 5">
            <a:extLst>
              <a:ext uri="{FF2B5EF4-FFF2-40B4-BE49-F238E27FC236}">
                <a16:creationId xmlns:a16="http://schemas.microsoft.com/office/drawing/2014/main" id="{2B601FA0-1A62-D720-E287-202DDF68CD76}"/>
              </a:ext>
            </a:extLst>
          </p:cNvPr>
          <p:cNvSpPr/>
          <p:nvPr/>
        </p:nvSpPr>
        <p:spPr>
          <a:xfrm rot="16200000">
            <a:off x="5680505" y="-3125545"/>
            <a:ext cx="830996" cy="10515601"/>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9495 h 10000"/>
              <a:gd name="connsiteX5" fmla="*/ 0 w 10000"/>
              <a:gd name="connsiteY5" fmla="*/ 0 h 10000"/>
              <a:gd name="connsiteX0" fmla="*/ 0 w 10000"/>
              <a:gd name="connsiteY0" fmla="*/ 0 h 10000"/>
              <a:gd name="connsiteX1" fmla="*/ 10000 w 10000"/>
              <a:gd name="connsiteY1" fmla="*/ 0 h 10000"/>
              <a:gd name="connsiteX2" fmla="*/ 9870 w 10000"/>
              <a:gd name="connsiteY2" fmla="*/ 9495 h 10000"/>
              <a:gd name="connsiteX3" fmla="*/ 5000 w 10000"/>
              <a:gd name="connsiteY3" fmla="*/ 10000 h 10000"/>
              <a:gd name="connsiteX4" fmla="*/ 0 w 10000"/>
              <a:gd name="connsiteY4" fmla="*/ 9495 h 10000"/>
              <a:gd name="connsiteX5" fmla="*/ 0 w 10000"/>
              <a:gd name="connsiteY5"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0" y="0"/>
                </a:moveTo>
                <a:lnTo>
                  <a:pt x="10000" y="0"/>
                </a:lnTo>
                <a:cubicBezTo>
                  <a:pt x="9957" y="3165"/>
                  <a:pt x="9913" y="6330"/>
                  <a:pt x="9870" y="9495"/>
                </a:cubicBezTo>
                <a:lnTo>
                  <a:pt x="5000" y="10000"/>
                </a:lnTo>
                <a:lnTo>
                  <a:pt x="0" y="9495"/>
                </a:lnTo>
                <a:lnTo>
                  <a:pt x="0" y="0"/>
                </a:lnTo>
                <a:close/>
              </a:path>
            </a:pathLst>
          </a:cu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ff-page Connector 5">
            <a:extLst>
              <a:ext uri="{FF2B5EF4-FFF2-40B4-BE49-F238E27FC236}">
                <a16:creationId xmlns:a16="http://schemas.microsoft.com/office/drawing/2014/main" id="{96F7297D-FCFB-2134-F43A-86FBBDF58192}"/>
              </a:ext>
            </a:extLst>
          </p:cNvPr>
          <p:cNvSpPr/>
          <p:nvPr/>
        </p:nvSpPr>
        <p:spPr>
          <a:xfrm rot="16200000">
            <a:off x="5680504" y="-1874515"/>
            <a:ext cx="830996" cy="10515601"/>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9495 h 10000"/>
              <a:gd name="connsiteX5" fmla="*/ 0 w 10000"/>
              <a:gd name="connsiteY5" fmla="*/ 0 h 10000"/>
              <a:gd name="connsiteX0" fmla="*/ 0 w 10000"/>
              <a:gd name="connsiteY0" fmla="*/ 0 h 10000"/>
              <a:gd name="connsiteX1" fmla="*/ 10000 w 10000"/>
              <a:gd name="connsiteY1" fmla="*/ 0 h 10000"/>
              <a:gd name="connsiteX2" fmla="*/ 9870 w 10000"/>
              <a:gd name="connsiteY2" fmla="*/ 9495 h 10000"/>
              <a:gd name="connsiteX3" fmla="*/ 5000 w 10000"/>
              <a:gd name="connsiteY3" fmla="*/ 10000 h 10000"/>
              <a:gd name="connsiteX4" fmla="*/ 0 w 10000"/>
              <a:gd name="connsiteY4" fmla="*/ 9495 h 10000"/>
              <a:gd name="connsiteX5" fmla="*/ 0 w 10000"/>
              <a:gd name="connsiteY5"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0" y="0"/>
                </a:moveTo>
                <a:lnTo>
                  <a:pt x="10000" y="0"/>
                </a:lnTo>
                <a:cubicBezTo>
                  <a:pt x="9957" y="3165"/>
                  <a:pt x="9913" y="6330"/>
                  <a:pt x="9870" y="9495"/>
                </a:cubicBezTo>
                <a:lnTo>
                  <a:pt x="5000" y="10000"/>
                </a:lnTo>
                <a:lnTo>
                  <a:pt x="0" y="9495"/>
                </a:lnTo>
                <a:lnTo>
                  <a:pt x="0" y="0"/>
                </a:lnTo>
                <a:close/>
              </a:path>
            </a:pathLst>
          </a:custGeom>
          <a:solidFill>
            <a:schemeClr val="accent4"/>
          </a:solid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ff-page Connector 5">
            <a:extLst>
              <a:ext uri="{FF2B5EF4-FFF2-40B4-BE49-F238E27FC236}">
                <a16:creationId xmlns:a16="http://schemas.microsoft.com/office/drawing/2014/main" id="{67DE5CDF-4732-FC3F-8959-E9099DA8256C}"/>
              </a:ext>
            </a:extLst>
          </p:cNvPr>
          <p:cNvSpPr/>
          <p:nvPr/>
        </p:nvSpPr>
        <p:spPr>
          <a:xfrm rot="16200000">
            <a:off x="5680504" y="-532057"/>
            <a:ext cx="830996" cy="10515601"/>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9495 h 10000"/>
              <a:gd name="connsiteX5" fmla="*/ 0 w 10000"/>
              <a:gd name="connsiteY5" fmla="*/ 0 h 10000"/>
              <a:gd name="connsiteX0" fmla="*/ 0 w 10000"/>
              <a:gd name="connsiteY0" fmla="*/ 0 h 10000"/>
              <a:gd name="connsiteX1" fmla="*/ 10000 w 10000"/>
              <a:gd name="connsiteY1" fmla="*/ 0 h 10000"/>
              <a:gd name="connsiteX2" fmla="*/ 9870 w 10000"/>
              <a:gd name="connsiteY2" fmla="*/ 9495 h 10000"/>
              <a:gd name="connsiteX3" fmla="*/ 5000 w 10000"/>
              <a:gd name="connsiteY3" fmla="*/ 10000 h 10000"/>
              <a:gd name="connsiteX4" fmla="*/ 0 w 10000"/>
              <a:gd name="connsiteY4" fmla="*/ 9495 h 10000"/>
              <a:gd name="connsiteX5" fmla="*/ 0 w 10000"/>
              <a:gd name="connsiteY5"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0" y="0"/>
                </a:moveTo>
                <a:lnTo>
                  <a:pt x="10000" y="0"/>
                </a:lnTo>
                <a:cubicBezTo>
                  <a:pt x="9957" y="3165"/>
                  <a:pt x="9913" y="6330"/>
                  <a:pt x="9870" y="9495"/>
                </a:cubicBezTo>
                <a:lnTo>
                  <a:pt x="5000" y="10000"/>
                </a:lnTo>
                <a:lnTo>
                  <a:pt x="0" y="9495"/>
                </a:lnTo>
                <a:lnTo>
                  <a:pt x="0" y="0"/>
                </a:lnTo>
                <a:close/>
              </a:path>
            </a:pathLst>
          </a:custGeom>
          <a:solidFill>
            <a:schemeClr val="accent4"/>
          </a:solid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2713B3E-426F-BACA-4BC7-094C4252EABA}"/>
              </a:ext>
            </a:extLst>
          </p:cNvPr>
          <p:cNvSpPr txBox="1"/>
          <p:nvPr/>
        </p:nvSpPr>
        <p:spPr>
          <a:xfrm>
            <a:off x="1122948" y="1930620"/>
            <a:ext cx="8839200" cy="461665"/>
          </a:xfrm>
          <a:prstGeom prst="rect">
            <a:avLst/>
          </a:prstGeom>
          <a:noFill/>
        </p:spPr>
        <p:txBody>
          <a:bodyPr wrap="square" rtlCol="0">
            <a:spAutoFit/>
          </a:bodyPr>
          <a:lstStyle/>
          <a:p>
            <a:r>
              <a:rPr lang="en-US" sz="2400" dirty="0">
                <a:latin typeface="Avenir Book" panose="02000503020000020003" pitchFamily="2" charset="0"/>
              </a:rPr>
              <a:t>Convene stakeholders and policymakers</a:t>
            </a:r>
          </a:p>
        </p:txBody>
      </p:sp>
      <p:sp>
        <p:nvSpPr>
          <p:cNvPr id="12" name="Off-page Connector 5">
            <a:extLst>
              <a:ext uri="{FF2B5EF4-FFF2-40B4-BE49-F238E27FC236}">
                <a16:creationId xmlns:a16="http://schemas.microsoft.com/office/drawing/2014/main" id="{44B6D5BA-DEA4-58C1-24E7-96F09F5DEBEF}"/>
              </a:ext>
            </a:extLst>
          </p:cNvPr>
          <p:cNvSpPr/>
          <p:nvPr/>
        </p:nvSpPr>
        <p:spPr>
          <a:xfrm rot="16200000">
            <a:off x="5656933" y="796004"/>
            <a:ext cx="878138" cy="10515601"/>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9495 h 10000"/>
              <a:gd name="connsiteX5" fmla="*/ 0 w 10000"/>
              <a:gd name="connsiteY5" fmla="*/ 0 h 10000"/>
              <a:gd name="connsiteX0" fmla="*/ 0 w 10000"/>
              <a:gd name="connsiteY0" fmla="*/ 0 h 10000"/>
              <a:gd name="connsiteX1" fmla="*/ 10000 w 10000"/>
              <a:gd name="connsiteY1" fmla="*/ 0 h 10000"/>
              <a:gd name="connsiteX2" fmla="*/ 9870 w 10000"/>
              <a:gd name="connsiteY2" fmla="*/ 9495 h 10000"/>
              <a:gd name="connsiteX3" fmla="*/ 5000 w 10000"/>
              <a:gd name="connsiteY3" fmla="*/ 10000 h 10000"/>
              <a:gd name="connsiteX4" fmla="*/ 0 w 10000"/>
              <a:gd name="connsiteY4" fmla="*/ 9495 h 10000"/>
              <a:gd name="connsiteX5" fmla="*/ 0 w 10000"/>
              <a:gd name="connsiteY5"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0" y="0"/>
                </a:moveTo>
                <a:lnTo>
                  <a:pt x="10000" y="0"/>
                </a:lnTo>
                <a:cubicBezTo>
                  <a:pt x="9957" y="3165"/>
                  <a:pt x="9913" y="6330"/>
                  <a:pt x="9870" y="9495"/>
                </a:cubicBezTo>
                <a:lnTo>
                  <a:pt x="5000" y="10000"/>
                </a:lnTo>
                <a:lnTo>
                  <a:pt x="0" y="9495"/>
                </a:lnTo>
                <a:lnTo>
                  <a:pt x="0" y="0"/>
                </a:lnTo>
                <a:close/>
              </a:path>
            </a:pathLst>
          </a:custGeom>
          <a:solidFill>
            <a:schemeClr val="accent4"/>
          </a:solid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7092E1BE-71BB-FC1B-0917-3C555531615D}"/>
              </a:ext>
            </a:extLst>
          </p:cNvPr>
          <p:cNvSpPr txBox="1"/>
          <p:nvPr/>
        </p:nvSpPr>
        <p:spPr>
          <a:xfrm>
            <a:off x="1122948" y="5820626"/>
            <a:ext cx="8839200" cy="461665"/>
          </a:xfrm>
          <a:prstGeom prst="rect">
            <a:avLst/>
          </a:prstGeom>
          <a:noFill/>
        </p:spPr>
        <p:txBody>
          <a:bodyPr wrap="square" rtlCol="0">
            <a:spAutoFit/>
          </a:bodyPr>
          <a:lstStyle/>
          <a:p>
            <a:r>
              <a:rPr lang="en-US" sz="2400" dirty="0">
                <a:latin typeface="Avenir Book" panose="02000503020000020003" pitchFamily="2" charset="0"/>
              </a:rPr>
              <a:t>Advocate for additional resources</a:t>
            </a:r>
          </a:p>
        </p:txBody>
      </p:sp>
      <p:sp>
        <p:nvSpPr>
          <p:cNvPr id="7" name="TextBox 6">
            <a:extLst>
              <a:ext uri="{FF2B5EF4-FFF2-40B4-BE49-F238E27FC236}">
                <a16:creationId xmlns:a16="http://schemas.microsoft.com/office/drawing/2014/main" id="{2DA71CEB-6AC4-911E-0988-1DEBBA49C40B}"/>
              </a:ext>
            </a:extLst>
          </p:cNvPr>
          <p:cNvSpPr txBox="1"/>
          <p:nvPr/>
        </p:nvSpPr>
        <p:spPr>
          <a:xfrm>
            <a:off x="1122948" y="2985970"/>
            <a:ext cx="8839200" cy="830997"/>
          </a:xfrm>
          <a:prstGeom prst="rect">
            <a:avLst/>
          </a:prstGeom>
          <a:noFill/>
        </p:spPr>
        <p:txBody>
          <a:bodyPr wrap="square" rtlCol="0">
            <a:spAutoFit/>
          </a:bodyPr>
          <a:lstStyle/>
          <a:p>
            <a:r>
              <a:rPr lang="en-US" sz="2400" dirty="0">
                <a:latin typeface="Avenir Book" panose="02000503020000020003" pitchFamily="2" charset="0"/>
              </a:rPr>
              <a:t>Share data with homeless outreach orgs to coordinate connecting people with housing and supportive care</a:t>
            </a:r>
          </a:p>
        </p:txBody>
      </p:sp>
      <p:sp>
        <p:nvSpPr>
          <p:cNvPr id="9" name="TextBox 8">
            <a:extLst>
              <a:ext uri="{FF2B5EF4-FFF2-40B4-BE49-F238E27FC236}">
                <a16:creationId xmlns:a16="http://schemas.microsoft.com/office/drawing/2014/main" id="{3FC173E2-D3F4-E0BB-F0BC-3FBF3C24566D}"/>
              </a:ext>
            </a:extLst>
          </p:cNvPr>
          <p:cNvSpPr txBox="1"/>
          <p:nvPr/>
        </p:nvSpPr>
        <p:spPr>
          <a:xfrm>
            <a:off x="1122948" y="4519506"/>
            <a:ext cx="8839200" cy="461665"/>
          </a:xfrm>
          <a:prstGeom prst="rect">
            <a:avLst/>
          </a:prstGeom>
          <a:noFill/>
        </p:spPr>
        <p:txBody>
          <a:bodyPr wrap="square" rtlCol="0">
            <a:spAutoFit/>
          </a:bodyPr>
          <a:lstStyle/>
          <a:p>
            <a:r>
              <a:rPr lang="en-US" sz="2400" dirty="0">
                <a:latin typeface="Avenir Book" panose="02000503020000020003" pitchFamily="2" charset="0"/>
              </a:rPr>
              <a:t>Incorporate into grant applications</a:t>
            </a:r>
          </a:p>
        </p:txBody>
      </p:sp>
    </p:spTree>
    <p:extLst>
      <p:ext uri="{BB962C8B-B14F-4D97-AF65-F5344CB8AC3E}">
        <p14:creationId xmlns:p14="http://schemas.microsoft.com/office/powerpoint/2010/main" val="26546091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1F506-03E5-8C37-F806-27FDB86091BB}"/>
              </a:ext>
            </a:extLst>
          </p:cNvPr>
          <p:cNvSpPr>
            <a:spLocks noGrp="1"/>
          </p:cNvSpPr>
          <p:nvPr>
            <p:ph type="title"/>
          </p:nvPr>
        </p:nvSpPr>
        <p:spPr/>
        <p:txBody>
          <a:bodyPr/>
          <a:lstStyle/>
          <a:p>
            <a:r>
              <a:rPr lang="en-US" dirty="0"/>
              <a:t>WHAT WE DO WITH THE DATA</a:t>
            </a:r>
          </a:p>
        </p:txBody>
      </p:sp>
      <p:sp>
        <p:nvSpPr>
          <p:cNvPr id="6" name="Off-page Connector 5">
            <a:extLst>
              <a:ext uri="{FF2B5EF4-FFF2-40B4-BE49-F238E27FC236}">
                <a16:creationId xmlns:a16="http://schemas.microsoft.com/office/drawing/2014/main" id="{2B601FA0-1A62-D720-E287-202DDF68CD76}"/>
              </a:ext>
            </a:extLst>
          </p:cNvPr>
          <p:cNvSpPr/>
          <p:nvPr/>
        </p:nvSpPr>
        <p:spPr>
          <a:xfrm rot="16200000">
            <a:off x="5680505" y="-3125545"/>
            <a:ext cx="830996" cy="10515601"/>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9495 h 10000"/>
              <a:gd name="connsiteX5" fmla="*/ 0 w 10000"/>
              <a:gd name="connsiteY5" fmla="*/ 0 h 10000"/>
              <a:gd name="connsiteX0" fmla="*/ 0 w 10000"/>
              <a:gd name="connsiteY0" fmla="*/ 0 h 10000"/>
              <a:gd name="connsiteX1" fmla="*/ 10000 w 10000"/>
              <a:gd name="connsiteY1" fmla="*/ 0 h 10000"/>
              <a:gd name="connsiteX2" fmla="*/ 9870 w 10000"/>
              <a:gd name="connsiteY2" fmla="*/ 9495 h 10000"/>
              <a:gd name="connsiteX3" fmla="*/ 5000 w 10000"/>
              <a:gd name="connsiteY3" fmla="*/ 10000 h 10000"/>
              <a:gd name="connsiteX4" fmla="*/ 0 w 10000"/>
              <a:gd name="connsiteY4" fmla="*/ 9495 h 10000"/>
              <a:gd name="connsiteX5" fmla="*/ 0 w 10000"/>
              <a:gd name="connsiteY5"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0" y="0"/>
                </a:moveTo>
                <a:lnTo>
                  <a:pt x="10000" y="0"/>
                </a:lnTo>
                <a:cubicBezTo>
                  <a:pt x="9957" y="3165"/>
                  <a:pt x="9913" y="6330"/>
                  <a:pt x="9870" y="9495"/>
                </a:cubicBezTo>
                <a:lnTo>
                  <a:pt x="5000" y="10000"/>
                </a:lnTo>
                <a:lnTo>
                  <a:pt x="0" y="9495"/>
                </a:lnTo>
                <a:lnTo>
                  <a:pt x="0" y="0"/>
                </a:lnTo>
                <a:close/>
              </a:path>
            </a:pathLst>
          </a:cu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id="{2DA71CEB-6AC4-911E-0988-1DEBBA49C40B}"/>
              </a:ext>
            </a:extLst>
          </p:cNvPr>
          <p:cNvSpPr txBox="1"/>
          <p:nvPr/>
        </p:nvSpPr>
        <p:spPr>
          <a:xfrm>
            <a:off x="1122948" y="3013501"/>
            <a:ext cx="8839200" cy="830997"/>
          </a:xfrm>
          <a:prstGeom prst="rect">
            <a:avLst/>
          </a:prstGeom>
          <a:noFill/>
        </p:spPr>
        <p:txBody>
          <a:bodyPr wrap="square" rtlCol="0">
            <a:spAutoFit/>
          </a:bodyPr>
          <a:lstStyle/>
          <a:p>
            <a:r>
              <a:rPr lang="en-US" sz="2400" dirty="0">
                <a:latin typeface="Avenir Book" panose="02000503020000020003" pitchFamily="2" charset="0"/>
              </a:rPr>
              <a:t>Share data with homeless outreach orgs to coordinate connecting people with housing and supportive care</a:t>
            </a:r>
          </a:p>
        </p:txBody>
      </p:sp>
      <p:sp>
        <p:nvSpPr>
          <p:cNvPr id="8" name="Off-page Connector 5">
            <a:extLst>
              <a:ext uri="{FF2B5EF4-FFF2-40B4-BE49-F238E27FC236}">
                <a16:creationId xmlns:a16="http://schemas.microsoft.com/office/drawing/2014/main" id="{96F7297D-FCFB-2134-F43A-86FBBDF58192}"/>
              </a:ext>
            </a:extLst>
          </p:cNvPr>
          <p:cNvSpPr/>
          <p:nvPr/>
        </p:nvSpPr>
        <p:spPr>
          <a:xfrm rot="16200000">
            <a:off x="5680504" y="-1874515"/>
            <a:ext cx="830996" cy="10515601"/>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9495 h 10000"/>
              <a:gd name="connsiteX5" fmla="*/ 0 w 10000"/>
              <a:gd name="connsiteY5" fmla="*/ 0 h 10000"/>
              <a:gd name="connsiteX0" fmla="*/ 0 w 10000"/>
              <a:gd name="connsiteY0" fmla="*/ 0 h 10000"/>
              <a:gd name="connsiteX1" fmla="*/ 10000 w 10000"/>
              <a:gd name="connsiteY1" fmla="*/ 0 h 10000"/>
              <a:gd name="connsiteX2" fmla="*/ 9870 w 10000"/>
              <a:gd name="connsiteY2" fmla="*/ 9495 h 10000"/>
              <a:gd name="connsiteX3" fmla="*/ 5000 w 10000"/>
              <a:gd name="connsiteY3" fmla="*/ 10000 h 10000"/>
              <a:gd name="connsiteX4" fmla="*/ 0 w 10000"/>
              <a:gd name="connsiteY4" fmla="*/ 9495 h 10000"/>
              <a:gd name="connsiteX5" fmla="*/ 0 w 10000"/>
              <a:gd name="connsiteY5"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0" y="0"/>
                </a:moveTo>
                <a:lnTo>
                  <a:pt x="10000" y="0"/>
                </a:lnTo>
                <a:cubicBezTo>
                  <a:pt x="9957" y="3165"/>
                  <a:pt x="9913" y="6330"/>
                  <a:pt x="9870" y="9495"/>
                </a:cubicBezTo>
                <a:lnTo>
                  <a:pt x="5000" y="10000"/>
                </a:lnTo>
                <a:lnTo>
                  <a:pt x="0" y="9495"/>
                </a:lnTo>
                <a:lnTo>
                  <a:pt x="0" y="0"/>
                </a:lnTo>
                <a:close/>
              </a:path>
            </a:pathLst>
          </a:custGeom>
          <a:noFill/>
          <a:ln w="3810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3FC173E2-D3F4-E0BB-F0BC-3FBF3C24566D}"/>
              </a:ext>
            </a:extLst>
          </p:cNvPr>
          <p:cNvSpPr txBox="1"/>
          <p:nvPr/>
        </p:nvSpPr>
        <p:spPr>
          <a:xfrm>
            <a:off x="1122948" y="4494910"/>
            <a:ext cx="8839200" cy="461665"/>
          </a:xfrm>
          <a:prstGeom prst="rect">
            <a:avLst/>
          </a:prstGeom>
          <a:noFill/>
        </p:spPr>
        <p:txBody>
          <a:bodyPr wrap="square" rtlCol="0">
            <a:spAutoFit/>
          </a:bodyPr>
          <a:lstStyle/>
          <a:p>
            <a:r>
              <a:rPr lang="en-US" sz="2400" dirty="0">
                <a:latin typeface="Avenir Book" panose="02000503020000020003" pitchFamily="2" charset="0"/>
              </a:rPr>
              <a:t>Incorporate into grant applications</a:t>
            </a:r>
          </a:p>
        </p:txBody>
      </p:sp>
      <p:sp>
        <p:nvSpPr>
          <p:cNvPr id="10" name="Off-page Connector 5">
            <a:extLst>
              <a:ext uri="{FF2B5EF4-FFF2-40B4-BE49-F238E27FC236}">
                <a16:creationId xmlns:a16="http://schemas.microsoft.com/office/drawing/2014/main" id="{67DE5CDF-4732-FC3F-8959-E9099DA8256C}"/>
              </a:ext>
            </a:extLst>
          </p:cNvPr>
          <p:cNvSpPr/>
          <p:nvPr/>
        </p:nvSpPr>
        <p:spPr>
          <a:xfrm rot="16200000">
            <a:off x="5680504" y="-532057"/>
            <a:ext cx="830996" cy="10515601"/>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9495 h 10000"/>
              <a:gd name="connsiteX5" fmla="*/ 0 w 10000"/>
              <a:gd name="connsiteY5" fmla="*/ 0 h 10000"/>
              <a:gd name="connsiteX0" fmla="*/ 0 w 10000"/>
              <a:gd name="connsiteY0" fmla="*/ 0 h 10000"/>
              <a:gd name="connsiteX1" fmla="*/ 10000 w 10000"/>
              <a:gd name="connsiteY1" fmla="*/ 0 h 10000"/>
              <a:gd name="connsiteX2" fmla="*/ 9870 w 10000"/>
              <a:gd name="connsiteY2" fmla="*/ 9495 h 10000"/>
              <a:gd name="connsiteX3" fmla="*/ 5000 w 10000"/>
              <a:gd name="connsiteY3" fmla="*/ 10000 h 10000"/>
              <a:gd name="connsiteX4" fmla="*/ 0 w 10000"/>
              <a:gd name="connsiteY4" fmla="*/ 9495 h 10000"/>
              <a:gd name="connsiteX5" fmla="*/ 0 w 10000"/>
              <a:gd name="connsiteY5"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0" y="0"/>
                </a:moveTo>
                <a:lnTo>
                  <a:pt x="10000" y="0"/>
                </a:lnTo>
                <a:cubicBezTo>
                  <a:pt x="9957" y="3165"/>
                  <a:pt x="9913" y="6330"/>
                  <a:pt x="9870" y="9495"/>
                </a:cubicBezTo>
                <a:lnTo>
                  <a:pt x="5000" y="10000"/>
                </a:lnTo>
                <a:lnTo>
                  <a:pt x="0" y="9495"/>
                </a:lnTo>
                <a:lnTo>
                  <a:pt x="0" y="0"/>
                </a:lnTo>
                <a:close/>
              </a:path>
            </a:pathLst>
          </a:custGeom>
          <a:noFill/>
          <a:ln w="3810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2713B3E-426F-BACA-4BC7-094C4252EABA}"/>
              </a:ext>
            </a:extLst>
          </p:cNvPr>
          <p:cNvSpPr txBox="1"/>
          <p:nvPr/>
        </p:nvSpPr>
        <p:spPr>
          <a:xfrm>
            <a:off x="1122948" y="1910048"/>
            <a:ext cx="8839200" cy="461665"/>
          </a:xfrm>
          <a:prstGeom prst="rect">
            <a:avLst/>
          </a:prstGeom>
          <a:noFill/>
        </p:spPr>
        <p:txBody>
          <a:bodyPr wrap="square" rtlCol="0">
            <a:spAutoFit/>
          </a:bodyPr>
          <a:lstStyle/>
          <a:p>
            <a:r>
              <a:rPr lang="en-US" sz="2400" dirty="0">
                <a:latin typeface="Avenir Book" panose="02000503020000020003" pitchFamily="2" charset="0"/>
              </a:rPr>
              <a:t>Convene stakeholders and policymakers</a:t>
            </a:r>
          </a:p>
        </p:txBody>
      </p:sp>
      <p:sp>
        <p:nvSpPr>
          <p:cNvPr id="12" name="Off-page Connector 5">
            <a:extLst>
              <a:ext uri="{FF2B5EF4-FFF2-40B4-BE49-F238E27FC236}">
                <a16:creationId xmlns:a16="http://schemas.microsoft.com/office/drawing/2014/main" id="{44B6D5BA-DEA4-58C1-24E7-96F09F5DEBEF}"/>
              </a:ext>
            </a:extLst>
          </p:cNvPr>
          <p:cNvSpPr/>
          <p:nvPr/>
        </p:nvSpPr>
        <p:spPr>
          <a:xfrm rot="16200000">
            <a:off x="5656933" y="796004"/>
            <a:ext cx="878138" cy="10515601"/>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9495 h 10000"/>
              <a:gd name="connsiteX5" fmla="*/ 0 w 10000"/>
              <a:gd name="connsiteY5" fmla="*/ 0 h 10000"/>
              <a:gd name="connsiteX0" fmla="*/ 0 w 10000"/>
              <a:gd name="connsiteY0" fmla="*/ 0 h 10000"/>
              <a:gd name="connsiteX1" fmla="*/ 10000 w 10000"/>
              <a:gd name="connsiteY1" fmla="*/ 0 h 10000"/>
              <a:gd name="connsiteX2" fmla="*/ 9870 w 10000"/>
              <a:gd name="connsiteY2" fmla="*/ 9495 h 10000"/>
              <a:gd name="connsiteX3" fmla="*/ 5000 w 10000"/>
              <a:gd name="connsiteY3" fmla="*/ 10000 h 10000"/>
              <a:gd name="connsiteX4" fmla="*/ 0 w 10000"/>
              <a:gd name="connsiteY4" fmla="*/ 9495 h 10000"/>
              <a:gd name="connsiteX5" fmla="*/ 0 w 10000"/>
              <a:gd name="connsiteY5"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0" y="0"/>
                </a:moveTo>
                <a:lnTo>
                  <a:pt x="10000" y="0"/>
                </a:lnTo>
                <a:cubicBezTo>
                  <a:pt x="9957" y="3165"/>
                  <a:pt x="9913" y="6330"/>
                  <a:pt x="9870" y="9495"/>
                </a:cubicBezTo>
                <a:lnTo>
                  <a:pt x="5000" y="10000"/>
                </a:lnTo>
                <a:lnTo>
                  <a:pt x="0" y="9495"/>
                </a:lnTo>
                <a:lnTo>
                  <a:pt x="0" y="0"/>
                </a:lnTo>
                <a:close/>
              </a:path>
            </a:pathLst>
          </a:custGeom>
          <a:noFill/>
          <a:ln w="3810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7092E1BE-71BB-FC1B-0917-3C555531615D}"/>
              </a:ext>
            </a:extLst>
          </p:cNvPr>
          <p:cNvSpPr txBox="1"/>
          <p:nvPr/>
        </p:nvSpPr>
        <p:spPr>
          <a:xfrm>
            <a:off x="1122948" y="5820626"/>
            <a:ext cx="8839200" cy="461665"/>
          </a:xfrm>
          <a:prstGeom prst="rect">
            <a:avLst/>
          </a:prstGeom>
          <a:noFill/>
        </p:spPr>
        <p:txBody>
          <a:bodyPr wrap="square" rtlCol="0">
            <a:spAutoFit/>
          </a:bodyPr>
          <a:lstStyle/>
          <a:p>
            <a:r>
              <a:rPr lang="en-US" sz="2400" dirty="0">
                <a:latin typeface="Avenir Book" panose="02000503020000020003" pitchFamily="2" charset="0"/>
              </a:rPr>
              <a:t>Advocate for additional resources</a:t>
            </a:r>
          </a:p>
        </p:txBody>
      </p:sp>
    </p:spTree>
    <p:extLst>
      <p:ext uri="{BB962C8B-B14F-4D97-AF65-F5344CB8AC3E}">
        <p14:creationId xmlns:p14="http://schemas.microsoft.com/office/powerpoint/2010/main" val="406217815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D6AEA837-D104-F4CE-89A0-A0156D9749F4}"/>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769810" y="1585570"/>
            <a:ext cx="6332928" cy="4864061"/>
          </a:xfrm>
          <a:prstGeom prst="rect">
            <a:avLst/>
          </a:prstGeom>
          <a:ln>
            <a:solidFill>
              <a:schemeClr val="tx1"/>
            </a:solidFill>
          </a:ln>
        </p:spPr>
      </p:pic>
      <p:sp>
        <p:nvSpPr>
          <p:cNvPr id="2" name="Title 1">
            <a:extLst>
              <a:ext uri="{FF2B5EF4-FFF2-40B4-BE49-F238E27FC236}">
                <a16:creationId xmlns:a16="http://schemas.microsoft.com/office/drawing/2014/main" id="{59109DAC-0847-641A-06D2-61FBCE4DBD90}"/>
              </a:ext>
            </a:extLst>
          </p:cNvPr>
          <p:cNvSpPr>
            <a:spLocks noGrp="1"/>
          </p:cNvSpPr>
          <p:nvPr>
            <p:ph type="title"/>
          </p:nvPr>
        </p:nvSpPr>
        <p:spPr>
          <a:xfrm>
            <a:off x="838200" y="273094"/>
            <a:ext cx="10515600" cy="960438"/>
          </a:xfrm>
        </p:spPr>
        <p:txBody>
          <a:bodyPr/>
          <a:lstStyle/>
          <a:p>
            <a:r>
              <a:rPr lang="en-US" dirty="0"/>
              <a:t>QUICK CUSTOM REPORTING</a:t>
            </a:r>
          </a:p>
        </p:txBody>
      </p:sp>
      <p:sp>
        <p:nvSpPr>
          <p:cNvPr id="3" name="Content Placeholder 2">
            <a:extLst>
              <a:ext uri="{FF2B5EF4-FFF2-40B4-BE49-F238E27FC236}">
                <a16:creationId xmlns:a16="http://schemas.microsoft.com/office/drawing/2014/main" id="{6441315B-86C4-542A-F981-86C46AC5B3D2}"/>
              </a:ext>
            </a:extLst>
          </p:cNvPr>
          <p:cNvSpPr>
            <a:spLocks noGrp="1"/>
          </p:cNvSpPr>
          <p:nvPr>
            <p:ph sz="half" idx="1"/>
          </p:nvPr>
        </p:nvSpPr>
        <p:spPr>
          <a:xfrm>
            <a:off x="588210" y="1841931"/>
            <a:ext cx="5181600" cy="4614795"/>
          </a:xfrm>
        </p:spPr>
        <p:txBody>
          <a:bodyPr>
            <a:normAutofit lnSpcReduction="10000"/>
          </a:bodyPr>
          <a:lstStyle/>
          <a:p>
            <a:pPr>
              <a:spcBef>
                <a:spcPts val="1600"/>
              </a:spcBef>
              <a:tabLst>
                <a:tab pos="4572000" algn="l"/>
                <a:tab pos="4730750" algn="l"/>
              </a:tabLst>
            </a:pPr>
            <a:r>
              <a:rPr lang="en-US" sz="2400" dirty="0"/>
              <a:t>Monthly meetings/reporting to city </a:t>
            </a:r>
            <a:r>
              <a:rPr lang="en-US" sz="2400" dirty="0" err="1"/>
              <a:t>electeds</a:t>
            </a:r>
            <a:r>
              <a:rPr lang="en-US" sz="2400" dirty="0"/>
              <a:t> and staff on trash and encampments</a:t>
            </a:r>
          </a:p>
          <a:p>
            <a:pPr>
              <a:spcBef>
                <a:spcPts val="1600"/>
              </a:spcBef>
            </a:pPr>
            <a:r>
              <a:rPr lang="en-US" sz="2400" dirty="0"/>
              <a:t>Quarterly homeless census reports</a:t>
            </a:r>
          </a:p>
          <a:p>
            <a:pPr>
              <a:spcBef>
                <a:spcPts val="1600"/>
              </a:spcBef>
            </a:pPr>
            <a:r>
              <a:rPr lang="en-US" sz="2400" dirty="0"/>
              <a:t>As-needed press releases </a:t>
            </a:r>
          </a:p>
          <a:p>
            <a:pPr marL="0" indent="0">
              <a:spcBef>
                <a:spcPts val="1600"/>
              </a:spcBef>
              <a:buNone/>
            </a:pPr>
            <a:r>
              <a:rPr lang="en-US" sz="2400" dirty="0"/>
              <a:t>  (ex: flood response, major</a:t>
            </a:r>
          </a:p>
          <a:p>
            <a:pPr marL="0" indent="0">
              <a:spcBef>
                <a:spcPts val="1600"/>
              </a:spcBef>
              <a:buNone/>
            </a:pPr>
            <a:r>
              <a:rPr lang="en-US" sz="2400" dirty="0"/>
              <a:t>  changes in trends)</a:t>
            </a:r>
          </a:p>
          <a:p>
            <a:pPr>
              <a:spcBef>
                <a:spcPts val="1600"/>
              </a:spcBef>
            </a:pPr>
            <a:r>
              <a:rPr lang="en-US" sz="2400" dirty="0"/>
              <a:t>Annual State of the River report</a:t>
            </a:r>
          </a:p>
          <a:p>
            <a:pPr>
              <a:spcBef>
                <a:spcPts val="1600"/>
              </a:spcBef>
            </a:pPr>
            <a:r>
              <a:rPr lang="en-US" sz="2400" dirty="0"/>
              <a:t>Reporting to funders</a:t>
            </a:r>
          </a:p>
          <a:p>
            <a:pPr>
              <a:spcBef>
                <a:spcPts val="1600"/>
              </a:spcBef>
            </a:pPr>
            <a:r>
              <a:rPr lang="en-US" sz="2400" dirty="0"/>
              <a:t>Reporting to Board</a:t>
            </a:r>
          </a:p>
        </p:txBody>
      </p:sp>
      <p:pic>
        <p:nvPicPr>
          <p:cNvPr id="9" name="Picture 8">
            <a:extLst>
              <a:ext uri="{FF2B5EF4-FFF2-40B4-BE49-F238E27FC236}">
                <a16:creationId xmlns:a16="http://schemas.microsoft.com/office/drawing/2014/main" id="{6D580E2C-78D0-41E4-3247-1EAF822D713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20925344">
            <a:off x="6732278" y="933205"/>
            <a:ext cx="3660335" cy="4736904"/>
          </a:xfrm>
          <a:prstGeom prst="rect">
            <a:avLst/>
          </a:prstGeom>
          <a:ln w="9525">
            <a:solidFill>
              <a:schemeClr val="tx1"/>
            </a:solidFill>
          </a:ln>
        </p:spPr>
      </p:pic>
      <p:pic>
        <p:nvPicPr>
          <p:cNvPr id="6" name="Content Placeholder 5" descr="A map with a graph and numbers&#10;&#10;Description automatically generated with medium confidence">
            <a:extLst>
              <a:ext uri="{FF2B5EF4-FFF2-40B4-BE49-F238E27FC236}">
                <a16:creationId xmlns:a16="http://schemas.microsoft.com/office/drawing/2014/main" id="{6F1AE161-6100-AC63-E6A7-ADC682C5D26C}"/>
              </a:ext>
            </a:extLst>
          </p:cNvPr>
          <p:cNvPicPr>
            <a:picLocks noGrp="1" noChangeAspect="1"/>
          </p:cNvPicPr>
          <p:nvPr>
            <p:ph sz="half" idx="2"/>
          </p:nvPr>
        </p:nvPicPr>
        <p:blipFill>
          <a:blip r:embed="rId5" cstate="email">
            <a:extLst>
              <a:ext uri="{28A0092B-C50C-407E-A947-70E740481C1C}">
                <a14:useLocalDpi xmlns:a14="http://schemas.microsoft.com/office/drawing/2010/main"/>
              </a:ext>
            </a:extLst>
          </a:blip>
          <a:stretch>
            <a:fillRect/>
          </a:stretch>
        </p:blipFill>
        <p:spPr>
          <a:xfrm rot="397882">
            <a:off x="7725975" y="627333"/>
            <a:ext cx="4030577" cy="6229075"/>
          </a:xfrm>
          <a:ln>
            <a:solidFill>
              <a:schemeClr val="tx1"/>
            </a:solidFill>
          </a:ln>
        </p:spPr>
      </p:pic>
    </p:spTree>
    <p:extLst>
      <p:ext uri="{BB962C8B-B14F-4D97-AF65-F5344CB8AC3E}">
        <p14:creationId xmlns:p14="http://schemas.microsoft.com/office/powerpoint/2010/main" val="4101483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DC2A895C-5CB4-076D-7E18-B4246A3FA147}"/>
              </a:ext>
            </a:extLst>
          </p:cNvPr>
          <p:cNvSpPr txBox="1"/>
          <p:nvPr/>
        </p:nvSpPr>
        <p:spPr>
          <a:xfrm>
            <a:off x="1555037" y="262662"/>
            <a:ext cx="9167766" cy="1092607"/>
          </a:xfrm>
          <a:prstGeom prst="rect">
            <a:avLst/>
          </a:prstGeom>
          <a:noFill/>
        </p:spPr>
        <p:txBody>
          <a:bodyPr wrap="none" rtlCol="0">
            <a:spAutoFit/>
          </a:bodyPr>
          <a:lstStyle/>
          <a:p>
            <a:pPr algn="ctr">
              <a:spcAft>
                <a:spcPts val="600"/>
              </a:spcAft>
            </a:pPr>
            <a:r>
              <a:rPr lang="en-US" sz="2800" b="1" dirty="0">
                <a:latin typeface="Meta-Bold" pitchFamily="2" charset="0"/>
              </a:rPr>
              <a:t>NUMBER OF ACTIVE ENCAMPMENTS IN CITY OF SAN DIEGO</a:t>
            </a:r>
          </a:p>
          <a:p>
            <a:pPr algn="ctr"/>
            <a:r>
              <a:rPr lang="en-US" sz="1600" b="1" dirty="0">
                <a:latin typeface="Avenir Book" panose="02000503020000020003" pitchFamily="2" charset="0"/>
              </a:rPr>
              <a:t>San Diego Riverbed</a:t>
            </a:r>
            <a:r>
              <a:rPr lang="en-US" sz="1600" b="1">
                <a:latin typeface="Avenir Book" panose="02000503020000020003" pitchFamily="2" charset="0"/>
              </a:rPr>
              <a:t>, since 2021</a:t>
            </a:r>
            <a:endParaRPr lang="en-US" sz="1600" b="1" dirty="0">
              <a:latin typeface="Avenir Book" panose="02000503020000020003" pitchFamily="2" charset="0"/>
            </a:endParaRPr>
          </a:p>
          <a:p>
            <a:pPr algn="ctr"/>
            <a:r>
              <a:rPr lang="en-US" sz="1600" b="1" dirty="0">
                <a:latin typeface="Avenir Book" panose="02000503020000020003" pitchFamily="2" charset="0"/>
              </a:rPr>
              <a:t>Source:  The San Diego River Park Foundation River Assessment Field Team Data Collection</a:t>
            </a:r>
          </a:p>
        </p:txBody>
      </p:sp>
      <p:graphicFrame>
        <p:nvGraphicFramePr>
          <p:cNvPr id="3" name="Chart 2">
            <a:extLst>
              <a:ext uri="{FF2B5EF4-FFF2-40B4-BE49-F238E27FC236}">
                <a16:creationId xmlns:a16="http://schemas.microsoft.com/office/drawing/2014/main" id="{62424DD4-5AF1-00C2-31B9-607324643A18}"/>
              </a:ext>
            </a:extLst>
          </p:cNvPr>
          <p:cNvGraphicFramePr>
            <a:graphicFrameLocks/>
          </p:cNvGraphicFramePr>
          <p:nvPr>
            <p:extLst>
              <p:ext uri="{D42A27DB-BD31-4B8C-83A1-F6EECF244321}">
                <p14:modId xmlns:p14="http://schemas.microsoft.com/office/powerpoint/2010/main" val="2400824937"/>
              </p:ext>
            </p:extLst>
          </p:nvPr>
        </p:nvGraphicFramePr>
        <p:xfrm>
          <a:off x="323656" y="1355269"/>
          <a:ext cx="11630527" cy="590316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54803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2F415E60-2182-CEEC-A215-4D1CCFF272C3}"/>
              </a:ext>
            </a:extLst>
          </p:cNvPr>
          <p:cNvSpPr>
            <a:spLocks noGrp="1"/>
          </p:cNvSpPr>
          <p:nvPr>
            <p:ph type="title"/>
          </p:nvPr>
        </p:nvSpPr>
        <p:spPr>
          <a:xfrm>
            <a:off x="838199" y="196287"/>
            <a:ext cx="10515600" cy="960438"/>
          </a:xfrm>
        </p:spPr>
        <p:txBody>
          <a:bodyPr/>
          <a:lstStyle/>
          <a:p>
            <a:r>
              <a:rPr lang="en-US" dirty="0"/>
              <a:t>LIVE INFOGRAPHICS</a:t>
            </a:r>
          </a:p>
        </p:txBody>
      </p:sp>
      <p:pic>
        <p:nvPicPr>
          <p:cNvPr id="9" name="Picture Placeholder 8" descr="A screenshot of a computer screen&#10;&#10;Description automatically generated">
            <a:hlinkClick r:id="rId2"/>
            <a:extLst>
              <a:ext uri="{FF2B5EF4-FFF2-40B4-BE49-F238E27FC236}">
                <a16:creationId xmlns:a16="http://schemas.microsoft.com/office/drawing/2014/main" id="{3D2D37C7-A970-7351-A5E7-6EA20C7782C1}"/>
              </a:ext>
            </a:extLst>
          </p:cNvPr>
          <p:cNvPicPr>
            <a:picLocks noGrp="1" noChangeAspect="1"/>
          </p:cNvPicPr>
          <p:nvPr>
            <p:ph type="pic" sz="quarter" idx="4294967295"/>
          </p:nvPr>
        </p:nvPicPr>
        <p:blipFill rotWithShape="1">
          <a:blip r:embed="rId3" cstate="email">
            <a:extLst>
              <a:ext uri="{28A0092B-C50C-407E-A947-70E740481C1C}">
                <a14:useLocalDpi xmlns:a14="http://schemas.microsoft.com/office/drawing/2010/main"/>
              </a:ext>
            </a:extLst>
          </a:blip>
          <a:srcRect/>
          <a:stretch/>
        </p:blipFill>
        <p:spPr>
          <a:xfrm>
            <a:off x="1482641" y="1504198"/>
            <a:ext cx="9226717" cy="5190566"/>
          </a:xfrm>
        </p:spPr>
      </p:pic>
    </p:spTree>
    <p:extLst>
      <p:ext uri="{BB962C8B-B14F-4D97-AF65-F5344CB8AC3E}">
        <p14:creationId xmlns:p14="http://schemas.microsoft.com/office/powerpoint/2010/main" val="157406399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descr="A person and person in a newspaper&#10;&#10;Description automatically generated">
            <a:extLst>
              <a:ext uri="{FF2B5EF4-FFF2-40B4-BE49-F238E27FC236}">
                <a16:creationId xmlns:a16="http://schemas.microsoft.com/office/drawing/2014/main" id="{84B63546-1A97-EDA0-F0DC-0B97B57F1654}"/>
              </a:ext>
            </a:extLst>
          </p:cNvPr>
          <p:cNvPicPr>
            <a:picLocks noGrp="1" noChangeAspect="1"/>
          </p:cNvPicPr>
          <p:nvPr>
            <p:ph type="pic" sz="quarter" idx="10"/>
          </p:nvPr>
        </p:nvPicPr>
        <p:blipFill rotWithShape="1">
          <a:blip r:embed="rId2" cstate="email">
            <a:extLst>
              <a:ext uri="{28A0092B-C50C-407E-A947-70E740481C1C}">
                <a14:useLocalDpi xmlns:a14="http://schemas.microsoft.com/office/drawing/2010/main"/>
              </a:ext>
            </a:extLst>
          </a:blip>
          <a:srcRect/>
          <a:stretch/>
        </p:blipFill>
        <p:spPr>
          <a:xfrm>
            <a:off x="115095" y="2283989"/>
            <a:ext cx="5297020" cy="3454106"/>
          </a:xfrm>
        </p:spPr>
      </p:pic>
      <p:sp>
        <p:nvSpPr>
          <p:cNvPr id="7" name="Rectangle 6">
            <a:extLst>
              <a:ext uri="{FF2B5EF4-FFF2-40B4-BE49-F238E27FC236}">
                <a16:creationId xmlns:a16="http://schemas.microsoft.com/office/drawing/2014/main" id="{6EC2563F-6E56-57B0-F18B-EF89529B4DDA}"/>
              </a:ext>
            </a:extLst>
          </p:cNvPr>
          <p:cNvSpPr/>
          <p:nvPr/>
        </p:nvSpPr>
        <p:spPr>
          <a:xfrm>
            <a:off x="0" y="0"/>
            <a:ext cx="12192000" cy="12528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itle 1">
            <a:extLst>
              <a:ext uri="{FF2B5EF4-FFF2-40B4-BE49-F238E27FC236}">
                <a16:creationId xmlns:a16="http://schemas.microsoft.com/office/drawing/2014/main" id="{9F8CD861-76FF-E542-3F7F-033CE069C5A2}"/>
              </a:ext>
            </a:extLst>
          </p:cNvPr>
          <p:cNvSpPr>
            <a:spLocks noGrp="1"/>
          </p:cNvSpPr>
          <p:nvPr>
            <p:ph type="title"/>
          </p:nvPr>
        </p:nvSpPr>
        <p:spPr>
          <a:xfrm>
            <a:off x="320200" y="214428"/>
            <a:ext cx="11221578" cy="907655"/>
          </a:xfrm>
        </p:spPr>
        <p:txBody>
          <a:bodyPr>
            <a:normAutofit/>
          </a:bodyPr>
          <a:lstStyle/>
          <a:p>
            <a:r>
              <a:rPr lang="en-US" dirty="0">
                <a:solidFill>
                  <a:schemeClr val="bg1"/>
                </a:solidFill>
              </a:rPr>
              <a:t>MEDIA STAKEHOLDERS</a:t>
            </a:r>
            <a:endParaRPr lang="en-US" dirty="0">
              <a:solidFill>
                <a:schemeClr val="bg1"/>
              </a:solidFill>
              <a:latin typeface="Avenir Heavy" panose="02000503020000020003" pitchFamily="2" charset="0"/>
            </a:endParaRPr>
          </a:p>
        </p:txBody>
      </p:sp>
      <p:pic>
        <p:nvPicPr>
          <p:cNvPr id="10" name="Picture 9" descr="A person and person standing in a shelter&#10;&#10;Description automatically generated">
            <a:extLst>
              <a:ext uri="{FF2B5EF4-FFF2-40B4-BE49-F238E27FC236}">
                <a16:creationId xmlns:a16="http://schemas.microsoft.com/office/drawing/2014/main" id="{5A357947-FDD9-0E0E-631D-D3D7C50A370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779887" y="626436"/>
            <a:ext cx="5310565" cy="3231911"/>
          </a:xfrm>
          <a:prstGeom prst="rect">
            <a:avLst/>
          </a:prstGeom>
        </p:spPr>
      </p:pic>
      <p:pic>
        <p:nvPicPr>
          <p:cNvPr id="14" name="Picture 13" descr="A group of people wearing face masks&#10;&#10;Description automatically generated">
            <a:extLst>
              <a:ext uri="{FF2B5EF4-FFF2-40B4-BE49-F238E27FC236}">
                <a16:creationId xmlns:a16="http://schemas.microsoft.com/office/drawing/2014/main" id="{CDDF6D43-6452-7D63-5A2E-9D58E7B6795A}"/>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689469" y="3428999"/>
            <a:ext cx="5501133" cy="3691871"/>
          </a:xfrm>
          <a:prstGeom prst="rect">
            <a:avLst/>
          </a:prstGeom>
        </p:spPr>
      </p:pic>
      <p:pic>
        <p:nvPicPr>
          <p:cNvPr id="15" name="Picture Placeholder 4" descr="A person and person in a newspaper&#10;&#10;Description automatically generated">
            <a:extLst>
              <a:ext uri="{FF2B5EF4-FFF2-40B4-BE49-F238E27FC236}">
                <a16:creationId xmlns:a16="http://schemas.microsoft.com/office/drawing/2014/main" id="{0B540A07-1F00-20BB-5F94-FCEF417DBD33}"/>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155154" y="1509385"/>
            <a:ext cx="6398838" cy="774604"/>
          </a:xfrm>
          <a:prstGeom prst="rect">
            <a:avLst/>
          </a:prstGeom>
          <a:solidFill>
            <a:schemeClr val="tx1"/>
          </a:solidFill>
        </p:spPr>
      </p:pic>
    </p:spTree>
    <p:extLst>
      <p:ext uri="{BB962C8B-B14F-4D97-AF65-F5344CB8AC3E}">
        <p14:creationId xmlns:p14="http://schemas.microsoft.com/office/powerpoint/2010/main" val="6966814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44C44E-5274-6379-743D-AA71700FA1A9}"/>
              </a:ext>
            </a:extLst>
          </p:cNvPr>
          <p:cNvSpPr>
            <a:spLocks noGrp="1"/>
          </p:cNvSpPr>
          <p:nvPr>
            <p:ph type="title"/>
          </p:nvPr>
        </p:nvSpPr>
        <p:spPr/>
        <p:txBody>
          <a:bodyPr/>
          <a:lstStyle/>
          <a:p>
            <a:r>
              <a:rPr lang="en-US" dirty="0"/>
              <a:t>WHO’S USING OUR DATA?</a:t>
            </a:r>
          </a:p>
        </p:txBody>
      </p:sp>
      <p:sp>
        <p:nvSpPr>
          <p:cNvPr id="3" name="Text Placeholder 2">
            <a:extLst>
              <a:ext uri="{FF2B5EF4-FFF2-40B4-BE49-F238E27FC236}">
                <a16:creationId xmlns:a16="http://schemas.microsoft.com/office/drawing/2014/main" id="{83AACE31-987E-19F2-02E8-060270BFB260}"/>
              </a:ext>
            </a:extLst>
          </p:cNvPr>
          <p:cNvSpPr>
            <a:spLocks noGrp="1"/>
          </p:cNvSpPr>
          <p:nvPr>
            <p:ph type="body" idx="1"/>
          </p:nvPr>
        </p:nvSpPr>
        <p:spPr/>
        <p:txBody>
          <a:bodyPr>
            <a:noAutofit/>
          </a:bodyPr>
          <a:lstStyle/>
          <a:p>
            <a:r>
              <a:rPr lang="en-US" sz="2600" dirty="0"/>
              <a:t>Trained with </a:t>
            </a:r>
            <a:r>
              <a:rPr lang="en-US" sz="2600" dirty="0" err="1"/>
              <a:t>Mappler</a:t>
            </a:r>
            <a:r>
              <a:rPr lang="en-US" sz="2600" dirty="0"/>
              <a:t> Login</a:t>
            </a:r>
          </a:p>
        </p:txBody>
      </p:sp>
      <p:sp>
        <p:nvSpPr>
          <p:cNvPr id="4" name="Content Placeholder 3">
            <a:extLst>
              <a:ext uri="{FF2B5EF4-FFF2-40B4-BE49-F238E27FC236}">
                <a16:creationId xmlns:a16="http://schemas.microsoft.com/office/drawing/2014/main" id="{018E4227-8934-42E4-9231-1934E5531024}"/>
              </a:ext>
            </a:extLst>
          </p:cNvPr>
          <p:cNvSpPr>
            <a:spLocks noGrp="1"/>
          </p:cNvSpPr>
          <p:nvPr>
            <p:ph sz="half" idx="2"/>
          </p:nvPr>
        </p:nvSpPr>
        <p:spPr/>
        <p:txBody>
          <a:bodyPr>
            <a:normAutofit fontScale="92500" lnSpcReduction="10000"/>
          </a:bodyPr>
          <a:lstStyle/>
          <a:p>
            <a:r>
              <a:rPr lang="en-US" sz="2000" dirty="0"/>
              <a:t>PATH homeless outreach team</a:t>
            </a:r>
          </a:p>
          <a:p>
            <a:r>
              <a:rPr lang="en-US" sz="2000" dirty="0"/>
              <a:t>SDRPF volunteers and interns </a:t>
            </a:r>
          </a:p>
          <a:p>
            <a:pPr marL="0" indent="0">
              <a:buNone/>
            </a:pPr>
            <a:r>
              <a:rPr lang="en-US" sz="2000" dirty="0"/>
              <a:t>   (not just Clean River Program)</a:t>
            </a:r>
          </a:p>
          <a:p>
            <a:r>
              <a:rPr lang="en-US" sz="2000" dirty="0"/>
              <a:t>SDPD Neighborhood Policing</a:t>
            </a:r>
          </a:p>
          <a:p>
            <a:r>
              <a:rPr lang="en-US" sz="2000" dirty="0"/>
              <a:t>City of SD Environmental Service Dept. </a:t>
            </a:r>
          </a:p>
          <a:p>
            <a:r>
              <a:rPr lang="en-US" sz="2000" dirty="0"/>
              <a:t>City of SD Rangers (Parks and Rec)</a:t>
            </a:r>
          </a:p>
          <a:p>
            <a:r>
              <a:rPr lang="en-US" sz="2000" dirty="0"/>
              <a:t>Some private landowners</a:t>
            </a:r>
          </a:p>
          <a:p>
            <a:r>
              <a:rPr lang="en-US" sz="2000" dirty="0"/>
              <a:t>East County Homeless Task Force</a:t>
            </a:r>
          </a:p>
          <a:p>
            <a:endParaRPr lang="en-US" sz="2000" i="1" dirty="0">
              <a:solidFill>
                <a:schemeClr val="accent1"/>
              </a:solidFill>
            </a:endParaRPr>
          </a:p>
          <a:p>
            <a:pPr marL="0" indent="0">
              <a:buNone/>
            </a:pPr>
            <a:r>
              <a:rPr lang="en-US" sz="2000" i="1" dirty="0">
                <a:solidFill>
                  <a:schemeClr val="accent1"/>
                </a:solidFill>
              </a:rPr>
              <a:t>We can set us variable permissions based on data edit needs/training (and trust)</a:t>
            </a:r>
          </a:p>
        </p:txBody>
      </p:sp>
      <p:sp>
        <p:nvSpPr>
          <p:cNvPr id="5" name="Text Placeholder 4">
            <a:extLst>
              <a:ext uri="{FF2B5EF4-FFF2-40B4-BE49-F238E27FC236}">
                <a16:creationId xmlns:a16="http://schemas.microsoft.com/office/drawing/2014/main" id="{D0B282D0-0DA7-FE5F-ED00-41E4FE4C8A68}"/>
              </a:ext>
            </a:extLst>
          </p:cNvPr>
          <p:cNvSpPr>
            <a:spLocks noGrp="1"/>
          </p:cNvSpPr>
          <p:nvPr>
            <p:ph type="body" sz="quarter" idx="3"/>
          </p:nvPr>
        </p:nvSpPr>
        <p:spPr>
          <a:xfrm>
            <a:off x="6172199" y="1418104"/>
            <a:ext cx="6563299" cy="475923"/>
          </a:xfrm>
        </p:spPr>
        <p:txBody>
          <a:bodyPr>
            <a:noAutofit/>
          </a:bodyPr>
          <a:lstStyle/>
          <a:p>
            <a:r>
              <a:rPr lang="en-US" sz="2600" dirty="0"/>
              <a:t>Use Public Data or Consult with Staff</a:t>
            </a:r>
          </a:p>
        </p:txBody>
      </p:sp>
      <p:sp>
        <p:nvSpPr>
          <p:cNvPr id="6" name="Content Placeholder 5">
            <a:extLst>
              <a:ext uri="{FF2B5EF4-FFF2-40B4-BE49-F238E27FC236}">
                <a16:creationId xmlns:a16="http://schemas.microsoft.com/office/drawing/2014/main" id="{4ECCEF54-A624-1570-5CE8-673109FD9000}"/>
              </a:ext>
            </a:extLst>
          </p:cNvPr>
          <p:cNvSpPr>
            <a:spLocks noGrp="1"/>
          </p:cNvSpPr>
          <p:nvPr>
            <p:ph sz="quarter" idx="4"/>
          </p:nvPr>
        </p:nvSpPr>
        <p:spPr>
          <a:xfrm>
            <a:off x="6172199" y="2157086"/>
            <a:ext cx="5809130" cy="4335788"/>
          </a:xfrm>
        </p:spPr>
        <p:txBody>
          <a:bodyPr>
            <a:normAutofit fontScale="92500" lnSpcReduction="10000"/>
          </a:bodyPr>
          <a:lstStyle/>
          <a:p>
            <a:r>
              <a:rPr lang="en-US" sz="2000" dirty="0"/>
              <a:t>City of Santee Community Services staff</a:t>
            </a:r>
          </a:p>
          <a:p>
            <a:r>
              <a:rPr lang="en-US" sz="2000" dirty="0"/>
              <a:t>County of San Diego Health and Human Services</a:t>
            </a:r>
          </a:p>
          <a:p>
            <a:r>
              <a:rPr lang="en-US" sz="2000" dirty="0"/>
              <a:t>San Diego Fire Rescue / San Diego Lifeguards</a:t>
            </a:r>
          </a:p>
          <a:p>
            <a:r>
              <a:rPr lang="en-US" sz="2000" dirty="0"/>
              <a:t>San Diego Regional Task Force on Homelessness</a:t>
            </a:r>
          </a:p>
          <a:p>
            <a:r>
              <a:rPr lang="en-US" sz="2000" dirty="0"/>
              <a:t>State of CA Regional Water Quality Control Board</a:t>
            </a:r>
          </a:p>
          <a:p>
            <a:r>
              <a:rPr lang="en-US" sz="2000" dirty="0"/>
              <a:t>State of CA Trash Monitoring Workgroup</a:t>
            </a:r>
          </a:p>
          <a:p>
            <a:r>
              <a:rPr lang="en-US" sz="2000" dirty="0"/>
              <a:t>NOAA Marine Debris</a:t>
            </a:r>
          </a:p>
          <a:p>
            <a:r>
              <a:rPr lang="en-US" sz="2000" dirty="0"/>
              <a:t>Southern CA Coastal Water Research Project </a:t>
            </a:r>
          </a:p>
          <a:p>
            <a:r>
              <a:rPr lang="en-US" sz="2000" dirty="0"/>
              <a:t>City Council and County Supervisors</a:t>
            </a:r>
          </a:p>
          <a:p>
            <a:r>
              <a:rPr lang="en-US" sz="2000" dirty="0"/>
              <a:t>UCSD, SDSU, USD students and professors</a:t>
            </a:r>
          </a:p>
        </p:txBody>
      </p:sp>
    </p:spTree>
    <p:extLst>
      <p:ext uri="{BB962C8B-B14F-4D97-AF65-F5344CB8AC3E}">
        <p14:creationId xmlns:p14="http://schemas.microsoft.com/office/powerpoint/2010/main" val="31956039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1F506-03E5-8C37-F806-27FDB86091BB}"/>
              </a:ext>
            </a:extLst>
          </p:cNvPr>
          <p:cNvSpPr>
            <a:spLocks noGrp="1"/>
          </p:cNvSpPr>
          <p:nvPr>
            <p:ph type="title"/>
          </p:nvPr>
        </p:nvSpPr>
        <p:spPr/>
        <p:txBody>
          <a:bodyPr/>
          <a:lstStyle/>
          <a:p>
            <a:r>
              <a:rPr lang="en-US" dirty="0"/>
              <a:t>WHAT WE DO WITH THE DATA</a:t>
            </a:r>
          </a:p>
        </p:txBody>
      </p:sp>
      <p:sp>
        <p:nvSpPr>
          <p:cNvPr id="6" name="Off-page Connector 5">
            <a:extLst>
              <a:ext uri="{FF2B5EF4-FFF2-40B4-BE49-F238E27FC236}">
                <a16:creationId xmlns:a16="http://schemas.microsoft.com/office/drawing/2014/main" id="{2B601FA0-1A62-D720-E287-202DDF68CD76}"/>
              </a:ext>
            </a:extLst>
          </p:cNvPr>
          <p:cNvSpPr/>
          <p:nvPr/>
        </p:nvSpPr>
        <p:spPr>
          <a:xfrm rot="16200000">
            <a:off x="5680505" y="-3125545"/>
            <a:ext cx="830996" cy="10515601"/>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9495 h 10000"/>
              <a:gd name="connsiteX5" fmla="*/ 0 w 10000"/>
              <a:gd name="connsiteY5" fmla="*/ 0 h 10000"/>
              <a:gd name="connsiteX0" fmla="*/ 0 w 10000"/>
              <a:gd name="connsiteY0" fmla="*/ 0 h 10000"/>
              <a:gd name="connsiteX1" fmla="*/ 10000 w 10000"/>
              <a:gd name="connsiteY1" fmla="*/ 0 h 10000"/>
              <a:gd name="connsiteX2" fmla="*/ 9870 w 10000"/>
              <a:gd name="connsiteY2" fmla="*/ 9495 h 10000"/>
              <a:gd name="connsiteX3" fmla="*/ 5000 w 10000"/>
              <a:gd name="connsiteY3" fmla="*/ 10000 h 10000"/>
              <a:gd name="connsiteX4" fmla="*/ 0 w 10000"/>
              <a:gd name="connsiteY4" fmla="*/ 9495 h 10000"/>
              <a:gd name="connsiteX5" fmla="*/ 0 w 10000"/>
              <a:gd name="connsiteY5"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0" y="0"/>
                </a:moveTo>
                <a:lnTo>
                  <a:pt x="10000" y="0"/>
                </a:lnTo>
                <a:cubicBezTo>
                  <a:pt x="9957" y="3165"/>
                  <a:pt x="9913" y="6330"/>
                  <a:pt x="9870" y="9495"/>
                </a:cubicBezTo>
                <a:lnTo>
                  <a:pt x="5000" y="10000"/>
                </a:lnTo>
                <a:lnTo>
                  <a:pt x="0" y="9495"/>
                </a:lnTo>
                <a:lnTo>
                  <a:pt x="0" y="0"/>
                </a:lnTo>
                <a:close/>
              </a:path>
            </a:pathLst>
          </a:custGeom>
          <a:noFill/>
          <a:ln w="3810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ff-page Connector 5">
            <a:extLst>
              <a:ext uri="{FF2B5EF4-FFF2-40B4-BE49-F238E27FC236}">
                <a16:creationId xmlns:a16="http://schemas.microsoft.com/office/drawing/2014/main" id="{96F7297D-FCFB-2134-F43A-86FBBDF58192}"/>
              </a:ext>
            </a:extLst>
          </p:cNvPr>
          <p:cNvSpPr/>
          <p:nvPr/>
        </p:nvSpPr>
        <p:spPr>
          <a:xfrm rot="16200000">
            <a:off x="5680504" y="-1874515"/>
            <a:ext cx="830996" cy="10515601"/>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9495 h 10000"/>
              <a:gd name="connsiteX5" fmla="*/ 0 w 10000"/>
              <a:gd name="connsiteY5" fmla="*/ 0 h 10000"/>
              <a:gd name="connsiteX0" fmla="*/ 0 w 10000"/>
              <a:gd name="connsiteY0" fmla="*/ 0 h 10000"/>
              <a:gd name="connsiteX1" fmla="*/ 10000 w 10000"/>
              <a:gd name="connsiteY1" fmla="*/ 0 h 10000"/>
              <a:gd name="connsiteX2" fmla="*/ 9870 w 10000"/>
              <a:gd name="connsiteY2" fmla="*/ 9495 h 10000"/>
              <a:gd name="connsiteX3" fmla="*/ 5000 w 10000"/>
              <a:gd name="connsiteY3" fmla="*/ 10000 h 10000"/>
              <a:gd name="connsiteX4" fmla="*/ 0 w 10000"/>
              <a:gd name="connsiteY4" fmla="*/ 9495 h 10000"/>
              <a:gd name="connsiteX5" fmla="*/ 0 w 10000"/>
              <a:gd name="connsiteY5"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0" y="0"/>
                </a:moveTo>
                <a:lnTo>
                  <a:pt x="10000" y="0"/>
                </a:lnTo>
                <a:cubicBezTo>
                  <a:pt x="9957" y="3165"/>
                  <a:pt x="9913" y="6330"/>
                  <a:pt x="9870" y="9495"/>
                </a:cubicBezTo>
                <a:lnTo>
                  <a:pt x="5000" y="10000"/>
                </a:lnTo>
                <a:lnTo>
                  <a:pt x="0" y="9495"/>
                </a:lnTo>
                <a:lnTo>
                  <a:pt x="0" y="0"/>
                </a:lnTo>
                <a:close/>
              </a:path>
            </a:pathLst>
          </a:custGeom>
          <a:solidFill>
            <a:schemeClr val="accent4"/>
          </a:solid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ff-page Connector 5">
            <a:extLst>
              <a:ext uri="{FF2B5EF4-FFF2-40B4-BE49-F238E27FC236}">
                <a16:creationId xmlns:a16="http://schemas.microsoft.com/office/drawing/2014/main" id="{67DE5CDF-4732-FC3F-8959-E9099DA8256C}"/>
              </a:ext>
            </a:extLst>
          </p:cNvPr>
          <p:cNvSpPr/>
          <p:nvPr/>
        </p:nvSpPr>
        <p:spPr>
          <a:xfrm rot="16200000">
            <a:off x="5680504" y="-532057"/>
            <a:ext cx="830996" cy="10515601"/>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9495 h 10000"/>
              <a:gd name="connsiteX5" fmla="*/ 0 w 10000"/>
              <a:gd name="connsiteY5" fmla="*/ 0 h 10000"/>
              <a:gd name="connsiteX0" fmla="*/ 0 w 10000"/>
              <a:gd name="connsiteY0" fmla="*/ 0 h 10000"/>
              <a:gd name="connsiteX1" fmla="*/ 10000 w 10000"/>
              <a:gd name="connsiteY1" fmla="*/ 0 h 10000"/>
              <a:gd name="connsiteX2" fmla="*/ 9870 w 10000"/>
              <a:gd name="connsiteY2" fmla="*/ 9495 h 10000"/>
              <a:gd name="connsiteX3" fmla="*/ 5000 w 10000"/>
              <a:gd name="connsiteY3" fmla="*/ 10000 h 10000"/>
              <a:gd name="connsiteX4" fmla="*/ 0 w 10000"/>
              <a:gd name="connsiteY4" fmla="*/ 9495 h 10000"/>
              <a:gd name="connsiteX5" fmla="*/ 0 w 10000"/>
              <a:gd name="connsiteY5"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0" y="0"/>
                </a:moveTo>
                <a:lnTo>
                  <a:pt x="10000" y="0"/>
                </a:lnTo>
                <a:cubicBezTo>
                  <a:pt x="9957" y="3165"/>
                  <a:pt x="9913" y="6330"/>
                  <a:pt x="9870" y="9495"/>
                </a:cubicBezTo>
                <a:lnTo>
                  <a:pt x="5000" y="10000"/>
                </a:lnTo>
                <a:lnTo>
                  <a:pt x="0" y="9495"/>
                </a:lnTo>
                <a:lnTo>
                  <a:pt x="0" y="0"/>
                </a:lnTo>
                <a:close/>
              </a:path>
            </a:pathLst>
          </a:custGeom>
          <a:noFill/>
          <a:ln w="3810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2713B3E-426F-BACA-4BC7-094C4252EABA}"/>
              </a:ext>
            </a:extLst>
          </p:cNvPr>
          <p:cNvSpPr txBox="1"/>
          <p:nvPr/>
        </p:nvSpPr>
        <p:spPr>
          <a:xfrm>
            <a:off x="1122948" y="1930620"/>
            <a:ext cx="8839200" cy="461665"/>
          </a:xfrm>
          <a:prstGeom prst="rect">
            <a:avLst/>
          </a:prstGeom>
          <a:noFill/>
        </p:spPr>
        <p:txBody>
          <a:bodyPr wrap="square" rtlCol="0">
            <a:spAutoFit/>
          </a:bodyPr>
          <a:lstStyle/>
          <a:p>
            <a:r>
              <a:rPr lang="en-US" sz="2400" dirty="0">
                <a:latin typeface="Avenir Book" panose="02000503020000020003" pitchFamily="2" charset="0"/>
              </a:rPr>
              <a:t>Convene stakeholders and policymakers</a:t>
            </a:r>
          </a:p>
        </p:txBody>
      </p:sp>
      <p:sp>
        <p:nvSpPr>
          <p:cNvPr id="12" name="Off-page Connector 5">
            <a:extLst>
              <a:ext uri="{FF2B5EF4-FFF2-40B4-BE49-F238E27FC236}">
                <a16:creationId xmlns:a16="http://schemas.microsoft.com/office/drawing/2014/main" id="{44B6D5BA-DEA4-58C1-24E7-96F09F5DEBEF}"/>
              </a:ext>
            </a:extLst>
          </p:cNvPr>
          <p:cNvSpPr/>
          <p:nvPr/>
        </p:nvSpPr>
        <p:spPr>
          <a:xfrm rot="16200000">
            <a:off x="5656933" y="796004"/>
            <a:ext cx="878138" cy="10515601"/>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9495 h 10000"/>
              <a:gd name="connsiteX5" fmla="*/ 0 w 10000"/>
              <a:gd name="connsiteY5" fmla="*/ 0 h 10000"/>
              <a:gd name="connsiteX0" fmla="*/ 0 w 10000"/>
              <a:gd name="connsiteY0" fmla="*/ 0 h 10000"/>
              <a:gd name="connsiteX1" fmla="*/ 10000 w 10000"/>
              <a:gd name="connsiteY1" fmla="*/ 0 h 10000"/>
              <a:gd name="connsiteX2" fmla="*/ 9870 w 10000"/>
              <a:gd name="connsiteY2" fmla="*/ 9495 h 10000"/>
              <a:gd name="connsiteX3" fmla="*/ 5000 w 10000"/>
              <a:gd name="connsiteY3" fmla="*/ 10000 h 10000"/>
              <a:gd name="connsiteX4" fmla="*/ 0 w 10000"/>
              <a:gd name="connsiteY4" fmla="*/ 9495 h 10000"/>
              <a:gd name="connsiteX5" fmla="*/ 0 w 10000"/>
              <a:gd name="connsiteY5"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0" y="0"/>
                </a:moveTo>
                <a:lnTo>
                  <a:pt x="10000" y="0"/>
                </a:lnTo>
                <a:cubicBezTo>
                  <a:pt x="9957" y="3165"/>
                  <a:pt x="9913" y="6330"/>
                  <a:pt x="9870" y="9495"/>
                </a:cubicBezTo>
                <a:lnTo>
                  <a:pt x="5000" y="10000"/>
                </a:lnTo>
                <a:lnTo>
                  <a:pt x="0" y="9495"/>
                </a:lnTo>
                <a:lnTo>
                  <a:pt x="0" y="0"/>
                </a:lnTo>
                <a:close/>
              </a:path>
            </a:pathLst>
          </a:custGeom>
          <a:noFill/>
          <a:ln w="3810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7092E1BE-71BB-FC1B-0917-3C555531615D}"/>
              </a:ext>
            </a:extLst>
          </p:cNvPr>
          <p:cNvSpPr txBox="1"/>
          <p:nvPr/>
        </p:nvSpPr>
        <p:spPr>
          <a:xfrm>
            <a:off x="1122948" y="5820626"/>
            <a:ext cx="8839200" cy="461665"/>
          </a:xfrm>
          <a:prstGeom prst="rect">
            <a:avLst/>
          </a:prstGeom>
          <a:noFill/>
        </p:spPr>
        <p:txBody>
          <a:bodyPr wrap="square" rtlCol="0">
            <a:spAutoFit/>
          </a:bodyPr>
          <a:lstStyle/>
          <a:p>
            <a:r>
              <a:rPr lang="en-US" sz="2400" dirty="0">
                <a:latin typeface="Avenir Book" panose="02000503020000020003" pitchFamily="2" charset="0"/>
              </a:rPr>
              <a:t>Advocate for additional resources</a:t>
            </a:r>
          </a:p>
        </p:txBody>
      </p:sp>
      <p:sp>
        <p:nvSpPr>
          <p:cNvPr id="7" name="TextBox 6">
            <a:extLst>
              <a:ext uri="{FF2B5EF4-FFF2-40B4-BE49-F238E27FC236}">
                <a16:creationId xmlns:a16="http://schemas.microsoft.com/office/drawing/2014/main" id="{2DA71CEB-6AC4-911E-0988-1DEBBA49C40B}"/>
              </a:ext>
            </a:extLst>
          </p:cNvPr>
          <p:cNvSpPr txBox="1"/>
          <p:nvPr/>
        </p:nvSpPr>
        <p:spPr>
          <a:xfrm>
            <a:off x="1122948" y="2969928"/>
            <a:ext cx="8839200" cy="830997"/>
          </a:xfrm>
          <a:prstGeom prst="rect">
            <a:avLst/>
          </a:prstGeom>
          <a:noFill/>
        </p:spPr>
        <p:txBody>
          <a:bodyPr wrap="square" rtlCol="0">
            <a:spAutoFit/>
          </a:bodyPr>
          <a:lstStyle/>
          <a:p>
            <a:r>
              <a:rPr lang="en-US" sz="2400" dirty="0">
                <a:latin typeface="Avenir Book" panose="02000503020000020003" pitchFamily="2" charset="0"/>
              </a:rPr>
              <a:t>Share data with homeless outreach orgs to coordinate connecting people with housing and supportive care</a:t>
            </a:r>
          </a:p>
        </p:txBody>
      </p:sp>
      <p:sp>
        <p:nvSpPr>
          <p:cNvPr id="9" name="TextBox 8">
            <a:extLst>
              <a:ext uri="{FF2B5EF4-FFF2-40B4-BE49-F238E27FC236}">
                <a16:creationId xmlns:a16="http://schemas.microsoft.com/office/drawing/2014/main" id="{3FC173E2-D3F4-E0BB-F0BC-3FBF3C24566D}"/>
              </a:ext>
            </a:extLst>
          </p:cNvPr>
          <p:cNvSpPr txBox="1"/>
          <p:nvPr/>
        </p:nvSpPr>
        <p:spPr>
          <a:xfrm>
            <a:off x="1122948" y="4519506"/>
            <a:ext cx="8839200" cy="461665"/>
          </a:xfrm>
          <a:prstGeom prst="rect">
            <a:avLst/>
          </a:prstGeom>
          <a:noFill/>
        </p:spPr>
        <p:txBody>
          <a:bodyPr wrap="square" rtlCol="0">
            <a:spAutoFit/>
          </a:bodyPr>
          <a:lstStyle/>
          <a:p>
            <a:r>
              <a:rPr lang="en-US" sz="2400" dirty="0">
                <a:latin typeface="Avenir Book" panose="02000503020000020003" pitchFamily="2" charset="0"/>
              </a:rPr>
              <a:t>Incorporate into grant applications</a:t>
            </a:r>
          </a:p>
        </p:txBody>
      </p:sp>
    </p:spTree>
    <p:extLst>
      <p:ext uri="{BB962C8B-B14F-4D97-AF65-F5344CB8AC3E}">
        <p14:creationId xmlns:p14="http://schemas.microsoft.com/office/powerpoint/2010/main" val="7316288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C17D6E3F-5E28-B44B-9396-2ADAD8CE7382}"/>
              </a:ext>
            </a:extLst>
          </p:cNvPr>
          <p:cNvSpPr/>
          <p:nvPr/>
        </p:nvSpPr>
        <p:spPr>
          <a:xfrm>
            <a:off x="320200" y="1336511"/>
            <a:ext cx="7155112" cy="51898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lstStyle/>
          <a:p>
            <a:r>
              <a:rPr lang="en-US" sz="2200" dirty="0">
                <a:solidFill>
                  <a:schemeClr val="tx1"/>
                </a:solidFill>
                <a:latin typeface="Avenir Medium" panose="02000503020000020003" pitchFamily="2" charset="0"/>
                <a:ea typeface="Roboto" panose="02000000000000000000" pitchFamily="2" charset="0"/>
              </a:rPr>
              <a:t>An especially vulnerable population:</a:t>
            </a:r>
          </a:p>
        </p:txBody>
      </p:sp>
      <p:sp>
        <p:nvSpPr>
          <p:cNvPr id="4" name="Rectangle 3">
            <a:extLst>
              <a:ext uri="{FF2B5EF4-FFF2-40B4-BE49-F238E27FC236}">
                <a16:creationId xmlns:a16="http://schemas.microsoft.com/office/drawing/2014/main" id="{249D66F7-86EF-8F44-BC1C-AD5E51A77854}"/>
              </a:ext>
            </a:extLst>
          </p:cNvPr>
          <p:cNvSpPr/>
          <p:nvPr/>
        </p:nvSpPr>
        <p:spPr>
          <a:xfrm>
            <a:off x="406416" y="1855495"/>
            <a:ext cx="6530832" cy="4708981"/>
          </a:xfrm>
          <a:prstGeom prst="rect">
            <a:avLst/>
          </a:prstGeom>
        </p:spPr>
        <p:txBody>
          <a:bodyPr wrap="square">
            <a:spAutoFit/>
          </a:bodyPr>
          <a:lstStyle/>
          <a:p>
            <a:pPr marL="285750" indent="-285750">
              <a:spcBef>
                <a:spcPts val="600"/>
              </a:spcBef>
              <a:spcAft>
                <a:spcPts val="600"/>
              </a:spcAft>
              <a:buFont typeface="Arial" panose="020B0604020202020204" pitchFamily="34" charset="0"/>
              <a:buChar char="•"/>
            </a:pPr>
            <a:r>
              <a:rPr lang="en-US" sz="2000" dirty="0">
                <a:latin typeface="Avenir" panose="02000503020000020003" pitchFamily="2" charset="0"/>
              </a:rPr>
              <a:t>Risk that people are “out of sight, out of mind”</a:t>
            </a:r>
          </a:p>
          <a:p>
            <a:pPr marL="285750" indent="-285750">
              <a:spcBef>
                <a:spcPts val="600"/>
              </a:spcBef>
              <a:spcAft>
                <a:spcPts val="600"/>
              </a:spcAft>
              <a:buFont typeface="Arial" panose="020B0604020202020204" pitchFamily="34" charset="0"/>
              <a:buChar char="•"/>
            </a:pPr>
            <a:r>
              <a:rPr lang="en-US" sz="2000" dirty="0">
                <a:latin typeface="Avenir" panose="02000503020000020003" pitchFamily="2" charset="0"/>
              </a:rPr>
              <a:t>Many homeless service providers focus on most visible camps:  downtown, city centers, tourist areas</a:t>
            </a:r>
          </a:p>
          <a:p>
            <a:pPr marL="285750" indent="-285750">
              <a:spcBef>
                <a:spcPts val="600"/>
              </a:spcBef>
              <a:spcAft>
                <a:spcPts val="600"/>
              </a:spcAft>
              <a:buFont typeface="Arial" panose="020B0604020202020204" pitchFamily="34" charset="0"/>
              <a:buChar char="•"/>
            </a:pPr>
            <a:r>
              <a:rPr lang="en-US" sz="2000" dirty="0">
                <a:latin typeface="Avenir" panose="02000503020000020003" pitchFamily="2" charset="0"/>
              </a:rPr>
              <a:t>Riverbed population are largely chronically homeless, presents additional challenges (10.8 years average time experiencing homelessness / 4 years in river)</a:t>
            </a:r>
          </a:p>
          <a:p>
            <a:pPr marL="285750" indent="-285750">
              <a:spcBef>
                <a:spcPts val="600"/>
              </a:spcBef>
              <a:spcAft>
                <a:spcPts val="600"/>
              </a:spcAft>
              <a:buFont typeface="Arial" panose="020B0604020202020204" pitchFamily="34" charset="0"/>
              <a:buChar char="•"/>
            </a:pPr>
            <a:r>
              <a:rPr lang="en-US" sz="2000" dirty="0">
                <a:latin typeface="Avenir" panose="02000503020000020003" pitchFamily="2" charset="0"/>
              </a:rPr>
              <a:t>Contamination of food/health supplies and increased disease risk due to lack of access to sanitation</a:t>
            </a:r>
          </a:p>
          <a:p>
            <a:pPr marL="285750" indent="-285750">
              <a:spcBef>
                <a:spcPts val="600"/>
              </a:spcBef>
              <a:spcAft>
                <a:spcPts val="600"/>
              </a:spcAft>
              <a:buFont typeface="Arial" panose="020B0604020202020204" pitchFamily="34" charset="0"/>
              <a:buChar char="•"/>
            </a:pPr>
            <a:r>
              <a:rPr lang="en-US" sz="2000" dirty="0">
                <a:latin typeface="Avenir" panose="02000503020000020003" pitchFamily="2" charset="0"/>
              </a:rPr>
              <a:t>Risk of social exclusion because of stigma</a:t>
            </a:r>
          </a:p>
          <a:p>
            <a:pPr marL="285750" indent="-285750">
              <a:spcBef>
                <a:spcPts val="600"/>
              </a:spcBef>
              <a:spcAft>
                <a:spcPts val="600"/>
              </a:spcAft>
              <a:buFont typeface="Arial" panose="020B0604020202020204" pitchFamily="34" charset="0"/>
              <a:buChar char="•"/>
            </a:pPr>
            <a:r>
              <a:rPr lang="en-US" sz="2000" dirty="0">
                <a:latin typeface="Avenir" panose="02000503020000020003" pitchFamily="2" charset="0"/>
              </a:rPr>
              <a:t>Warming/cooking fires can become easily out of control in trash/vegetation</a:t>
            </a:r>
          </a:p>
          <a:p>
            <a:pPr marL="285750" indent="-285750">
              <a:spcBef>
                <a:spcPts val="600"/>
              </a:spcBef>
              <a:spcAft>
                <a:spcPts val="600"/>
              </a:spcAft>
              <a:buFont typeface="Arial" panose="020B0604020202020204" pitchFamily="34" charset="0"/>
              <a:buChar char="•"/>
            </a:pPr>
            <a:r>
              <a:rPr lang="en-US" sz="2000" dirty="0">
                <a:latin typeface="Avenir" panose="02000503020000020003" pitchFamily="2" charset="0"/>
              </a:rPr>
              <a:t>Flooding = risk of loss of life, injury, loss of property</a:t>
            </a:r>
          </a:p>
        </p:txBody>
      </p:sp>
      <p:pic>
        <p:nvPicPr>
          <p:cNvPr id="3" name="Picture 2" descr="A tent in a flooded area&#10;&#10;Description automatically generated">
            <a:extLst>
              <a:ext uri="{FF2B5EF4-FFF2-40B4-BE49-F238E27FC236}">
                <a16:creationId xmlns:a16="http://schemas.microsoft.com/office/drawing/2014/main" id="{3AC7A49C-E67C-1D9A-DE09-D5E2A443EB8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023464" y="1252873"/>
            <a:ext cx="5168536" cy="5605128"/>
          </a:xfrm>
          <a:prstGeom prst="rect">
            <a:avLst/>
          </a:prstGeom>
        </p:spPr>
      </p:pic>
      <p:sp>
        <p:nvSpPr>
          <p:cNvPr id="2" name="Rectangle 1">
            <a:extLst>
              <a:ext uri="{FF2B5EF4-FFF2-40B4-BE49-F238E27FC236}">
                <a16:creationId xmlns:a16="http://schemas.microsoft.com/office/drawing/2014/main" id="{D9F08AF3-EFE3-AD70-EAA4-032BCF6222ED}"/>
              </a:ext>
            </a:extLst>
          </p:cNvPr>
          <p:cNvSpPr/>
          <p:nvPr/>
        </p:nvSpPr>
        <p:spPr>
          <a:xfrm>
            <a:off x="0" y="0"/>
            <a:ext cx="12192000" cy="1252873"/>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itle 1">
            <a:extLst>
              <a:ext uri="{FF2B5EF4-FFF2-40B4-BE49-F238E27FC236}">
                <a16:creationId xmlns:a16="http://schemas.microsoft.com/office/drawing/2014/main" id="{EDE40302-700C-3067-2A1C-2AEF129DA759}"/>
              </a:ext>
            </a:extLst>
          </p:cNvPr>
          <p:cNvSpPr>
            <a:spLocks noGrp="1"/>
          </p:cNvSpPr>
          <p:nvPr>
            <p:ph type="title"/>
          </p:nvPr>
        </p:nvSpPr>
        <p:spPr>
          <a:xfrm>
            <a:off x="320200" y="214428"/>
            <a:ext cx="11221578" cy="907655"/>
          </a:xfrm>
        </p:spPr>
        <p:txBody>
          <a:bodyPr>
            <a:normAutofit fontScale="90000"/>
          </a:bodyPr>
          <a:lstStyle/>
          <a:p>
            <a:r>
              <a:rPr lang="en-US" dirty="0">
                <a:solidFill>
                  <a:schemeClr val="bg1"/>
                </a:solidFill>
              </a:rPr>
              <a:t>DIRECTING RESOURCES:  </a:t>
            </a:r>
            <a:r>
              <a:rPr lang="en-US" sz="3100" b="0" dirty="0">
                <a:solidFill>
                  <a:schemeClr val="bg1"/>
                </a:solidFill>
                <a:latin typeface="Avenir Medium" panose="02000503020000020003" pitchFamily="2" charset="0"/>
              </a:rPr>
              <a:t>better serving people in the riverbed</a:t>
            </a:r>
            <a:endParaRPr lang="en-US" sz="3600" b="0" dirty="0">
              <a:solidFill>
                <a:schemeClr val="bg1"/>
              </a:solidFill>
              <a:latin typeface="Avenir Medium" panose="02000503020000020003" pitchFamily="2" charset="0"/>
            </a:endParaRPr>
          </a:p>
        </p:txBody>
      </p:sp>
    </p:spTree>
    <p:extLst>
      <p:ext uri="{BB962C8B-B14F-4D97-AF65-F5344CB8AC3E}">
        <p14:creationId xmlns:p14="http://schemas.microsoft.com/office/powerpoint/2010/main" val="341610253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1D077F8-9546-C447-A69A-776DD3E28F31}"/>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772517" y="1360054"/>
            <a:ext cx="5419483" cy="2570262"/>
          </a:xfrm>
          <a:prstGeom prst="rect">
            <a:avLst/>
          </a:prstGeom>
        </p:spPr>
      </p:pic>
      <p:sp>
        <p:nvSpPr>
          <p:cNvPr id="6" name="Title 1">
            <a:extLst>
              <a:ext uri="{FF2B5EF4-FFF2-40B4-BE49-F238E27FC236}">
                <a16:creationId xmlns:a16="http://schemas.microsoft.com/office/drawing/2014/main" id="{C362A378-E67F-68BC-139A-26CE96CEAE44}"/>
              </a:ext>
            </a:extLst>
          </p:cNvPr>
          <p:cNvSpPr>
            <a:spLocks noGrp="1"/>
          </p:cNvSpPr>
          <p:nvPr>
            <p:ph type="title"/>
          </p:nvPr>
        </p:nvSpPr>
        <p:spPr>
          <a:xfrm>
            <a:off x="373286" y="305744"/>
            <a:ext cx="10515600" cy="960438"/>
          </a:xfrm>
        </p:spPr>
        <p:txBody>
          <a:bodyPr/>
          <a:lstStyle/>
          <a:p>
            <a:r>
              <a:rPr lang="en-US" dirty="0"/>
              <a:t>HOMELESS OUTREACH PARTNERS</a:t>
            </a:r>
          </a:p>
        </p:txBody>
      </p:sp>
      <p:sp>
        <p:nvSpPr>
          <p:cNvPr id="10" name="Content Placeholder 9">
            <a:extLst>
              <a:ext uri="{FF2B5EF4-FFF2-40B4-BE49-F238E27FC236}">
                <a16:creationId xmlns:a16="http://schemas.microsoft.com/office/drawing/2014/main" id="{27CBE798-0A17-5640-38EE-8C39637D7609}"/>
              </a:ext>
            </a:extLst>
          </p:cNvPr>
          <p:cNvSpPr>
            <a:spLocks noGrp="1"/>
          </p:cNvSpPr>
          <p:nvPr>
            <p:ph idx="1"/>
          </p:nvPr>
        </p:nvSpPr>
        <p:spPr>
          <a:xfrm>
            <a:off x="570853" y="1699742"/>
            <a:ext cx="5926199" cy="4852513"/>
          </a:xfrm>
        </p:spPr>
        <p:txBody>
          <a:bodyPr>
            <a:normAutofit fontScale="92500"/>
          </a:bodyPr>
          <a:lstStyle/>
          <a:p>
            <a:r>
              <a:rPr lang="en-US" sz="2400" dirty="0"/>
              <a:t>2019:  we used our data to partner with a local service provider to hire the first-ever riverbed outreach worker.</a:t>
            </a:r>
          </a:p>
          <a:p>
            <a:r>
              <a:rPr lang="en-US" sz="2400" dirty="0"/>
              <a:t>Today, this organization has two teams in the riverbed (2 </a:t>
            </a:r>
            <a:r>
              <a:rPr lang="en-US" sz="2400" dirty="0" err="1"/>
              <a:t>mgrs</a:t>
            </a:r>
            <a:r>
              <a:rPr lang="en-US" sz="2400" dirty="0"/>
              <a:t> / 6 outreach workers)</a:t>
            </a:r>
          </a:p>
          <a:p>
            <a:r>
              <a:rPr lang="en-US" sz="2400" dirty="0"/>
              <a:t>The County also hired an additional 5 housing navigators</a:t>
            </a:r>
          </a:p>
          <a:p>
            <a:r>
              <a:rPr lang="en-US" sz="2400" dirty="0"/>
              <a:t>2 mental/behavioral health and street medicine teams added based on our data</a:t>
            </a:r>
          </a:p>
          <a:p>
            <a:r>
              <a:rPr lang="en-US" sz="2400" dirty="0"/>
              <a:t>SDRPF meet with them weekly to train on </a:t>
            </a:r>
            <a:r>
              <a:rPr lang="en-US" sz="2400" dirty="0" err="1"/>
              <a:t>Mappler</a:t>
            </a:r>
            <a:r>
              <a:rPr lang="en-US" sz="2400" dirty="0"/>
              <a:t>, share data, lead to encampments, loan tools (rubber boots, waders), and debrief on needs</a:t>
            </a:r>
          </a:p>
        </p:txBody>
      </p:sp>
      <p:pic>
        <p:nvPicPr>
          <p:cNvPr id="14" name="Picture 13" descr="A person and person standing under a bridge&#10;&#10;Description automatically generated">
            <a:extLst>
              <a:ext uri="{FF2B5EF4-FFF2-40B4-BE49-F238E27FC236}">
                <a16:creationId xmlns:a16="http://schemas.microsoft.com/office/drawing/2014/main" id="{9A718849-55D8-5968-2F61-ED76A1F3FCC5}"/>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772516" y="3930316"/>
            <a:ext cx="5419483" cy="2927684"/>
          </a:xfrm>
          <a:prstGeom prst="rect">
            <a:avLst/>
          </a:prstGeom>
        </p:spPr>
      </p:pic>
    </p:spTree>
    <p:extLst>
      <p:ext uri="{BB962C8B-B14F-4D97-AF65-F5344CB8AC3E}">
        <p14:creationId xmlns:p14="http://schemas.microsoft.com/office/powerpoint/2010/main" val="13316826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C226F3-82C4-CDDA-ABBC-0C7C66D35E03}"/>
              </a:ext>
            </a:extLst>
          </p:cNvPr>
          <p:cNvSpPr>
            <a:spLocks noGrp="1"/>
          </p:cNvSpPr>
          <p:nvPr>
            <p:ph type="title"/>
          </p:nvPr>
        </p:nvSpPr>
        <p:spPr/>
        <p:txBody>
          <a:bodyPr/>
          <a:lstStyle/>
          <a:p>
            <a:r>
              <a:rPr lang="en-US" dirty="0"/>
              <a:t>OUTREACH OUTCOMES EXAMPLE</a:t>
            </a:r>
          </a:p>
        </p:txBody>
      </p:sp>
      <p:sp>
        <p:nvSpPr>
          <p:cNvPr id="3" name="Content Placeholder 2">
            <a:extLst>
              <a:ext uri="{FF2B5EF4-FFF2-40B4-BE49-F238E27FC236}">
                <a16:creationId xmlns:a16="http://schemas.microsoft.com/office/drawing/2014/main" id="{75A2B0DE-26D1-DB0C-84B2-B646C7910AD2}"/>
              </a:ext>
            </a:extLst>
          </p:cNvPr>
          <p:cNvSpPr>
            <a:spLocks noGrp="1"/>
          </p:cNvSpPr>
          <p:nvPr>
            <p:ph sz="half" idx="1"/>
          </p:nvPr>
        </p:nvSpPr>
        <p:spPr>
          <a:xfrm>
            <a:off x="838199" y="1825625"/>
            <a:ext cx="10311063" cy="960438"/>
          </a:xfrm>
        </p:spPr>
        <p:txBody>
          <a:bodyPr>
            <a:normAutofit/>
          </a:bodyPr>
          <a:lstStyle/>
          <a:p>
            <a:r>
              <a:rPr lang="en-US" sz="2400" dirty="0"/>
              <a:t>One trained riverbed outreach worker paired with SDRPF staff/volunteer</a:t>
            </a:r>
          </a:p>
          <a:p>
            <a:r>
              <a:rPr lang="en-US" sz="2400" dirty="0"/>
              <a:t>9 months (Jul 2023 – Mar 2024)</a:t>
            </a:r>
          </a:p>
        </p:txBody>
      </p:sp>
      <p:pic>
        <p:nvPicPr>
          <p:cNvPr id="6" name="Content Placeholder 5">
            <a:extLst>
              <a:ext uri="{FF2B5EF4-FFF2-40B4-BE49-F238E27FC236}">
                <a16:creationId xmlns:a16="http://schemas.microsoft.com/office/drawing/2014/main" id="{7433C06D-BB9B-1882-58DC-999B9CBFFE34}"/>
              </a:ext>
            </a:extLst>
          </p:cNvPr>
          <p:cNvPicPr>
            <a:picLocks noGrp="1" noChangeAspect="1"/>
          </p:cNvPicPr>
          <p:nvPr>
            <p:ph sz="half" idx="2"/>
          </p:nvPr>
        </p:nvPicPr>
        <p:blipFill>
          <a:blip r:embed="rId2" cstate="email">
            <a:extLst>
              <a:ext uri="{28A0092B-C50C-407E-A947-70E740481C1C}">
                <a14:useLocalDpi xmlns:a14="http://schemas.microsoft.com/office/drawing/2010/main"/>
              </a:ext>
            </a:extLst>
          </a:blip>
          <a:stretch>
            <a:fillRect/>
          </a:stretch>
        </p:blipFill>
        <p:spPr>
          <a:xfrm>
            <a:off x="1915027" y="3534510"/>
            <a:ext cx="8361945" cy="2735301"/>
          </a:xfrm>
        </p:spPr>
      </p:pic>
    </p:spTree>
    <p:extLst>
      <p:ext uri="{BB962C8B-B14F-4D97-AF65-F5344CB8AC3E}">
        <p14:creationId xmlns:p14="http://schemas.microsoft.com/office/powerpoint/2010/main" val="147195388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18049314-4B44-4087-083B-679F14A77BF7}"/>
              </a:ext>
            </a:extLst>
          </p:cNvPr>
          <p:cNvSpPr/>
          <p:nvPr/>
        </p:nvSpPr>
        <p:spPr>
          <a:xfrm>
            <a:off x="0" y="0"/>
            <a:ext cx="12192000" cy="11069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id="{98014DE0-CA0A-C850-CFC7-3267CF9429A7}"/>
              </a:ext>
            </a:extLst>
          </p:cNvPr>
          <p:cNvSpPr txBox="1"/>
          <p:nvPr/>
        </p:nvSpPr>
        <p:spPr>
          <a:xfrm>
            <a:off x="350729" y="237995"/>
            <a:ext cx="11273424" cy="646331"/>
          </a:xfrm>
          <a:prstGeom prst="rect">
            <a:avLst/>
          </a:prstGeom>
          <a:noFill/>
        </p:spPr>
        <p:txBody>
          <a:bodyPr wrap="square" rtlCol="0">
            <a:spAutoFit/>
          </a:bodyPr>
          <a:lstStyle/>
          <a:p>
            <a:r>
              <a:rPr lang="en-US" sz="3600" b="1" dirty="0">
                <a:solidFill>
                  <a:schemeClr val="bg1"/>
                </a:solidFill>
                <a:latin typeface="Meta-Bold" pitchFamily="2" charset="0"/>
              </a:rPr>
              <a:t>SDRPF ROLE:</a:t>
            </a:r>
          </a:p>
        </p:txBody>
      </p:sp>
      <p:sp>
        <p:nvSpPr>
          <p:cNvPr id="13" name="TextBox 12">
            <a:extLst>
              <a:ext uri="{FF2B5EF4-FFF2-40B4-BE49-F238E27FC236}">
                <a16:creationId xmlns:a16="http://schemas.microsoft.com/office/drawing/2014/main" id="{A25A85F1-631B-E559-A35D-5B732FA880A6}"/>
              </a:ext>
            </a:extLst>
          </p:cNvPr>
          <p:cNvSpPr txBox="1"/>
          <p:nvPr/>
        </p:nvSpPr>
        <p:spPr>
          <a:xfrm>
            <a:off x="446016" y="1367430"/>
            <a:ext cx="6925878" cy="5324535"/>
          </a:xfrm>
          <a:prstGeom prst="rect">
            <a:avLst/>
          </a:prstGeom>
          <a:noFill/>
        </p:spPr>
        <p:txBody>
          <a:bodyPr wrap="square" rtlCol="0">
            <a:spAutoFit/>
          </a:bodyPr>
          <a:lstStyle/>
          <a:p>
            <a:pPr marL="285750" indent="-285750">
              <a:spcBef>
                <a:spcPts val="1200"/>
              </a:spcBef>
              <a:buFont typeface="Arial" panose="020B0604020202020204" pitchFamily="34" charset="0"/>
              <a:buChar char="•"/>
            </a:pPr>
            <a:r>
              <a:rPr lang="en-US" sz="2000" b="1" dirty="0">
                <a:solidFill>
                  <a:schemeClr val="accent1"/>
                </a:solidFill>
                <a:latin typeface="Avenir" panose="02000503020000020003" pitchFamily="2" charset="0"/>
              </a:rPr>
              <a:t>Compassion:  </a:t>
            </a:r>
            <a:r>
              <a:rPr lang="en-US" sz="2000" dirty="0">
                <a:latin typeface="Avenir" panose="02000503020000020003" pitchFamily="2" charset="0"/>
              </a:rPr>
              <a:t>Build rapport and trust with people experiencing homelessness (care kits, friendly conversation, intros to service providers, etc.)</a:t>
            </a:r>
          </a:p>
          <a:p>
            <a:pPr marL="285750" indent="-285750">
              <a:spcBef>
                <a:spcPts val="1200"/>
              </a:spcBef>
              <a:buFont typeface="Arial" panose="020B0604020202020204" pitchFamily="34" charset="0"/>
              <a:buChar char="•"/>
            </a:pPr>
            <a:r>
              <a:rPr lang="en-US" sz="2000" b="1" dirty="0">
                <a:solidFill>
                  <a:schemeClr val="accent1"/>
                </a:solidFill>
                <a:latin typeface="Avenir" panose="02000503020000020003" pitchFamily="2" charset="0"/>
              </a:rPr>
              <a:t>Increase capacity of service providers</a:t>
            </a:r>
            <a:r>
              <a:rPr lang="en-US" sz="2000" b="1" dirty="0">
                <a:latin typeface="Avenir" panose="02000503020000020003" pitchFamily="2" charset="0"/>
              </a:rPr>
              <a:t>:</a:t>
            </a:r>
            <a:r>
              <a:rPr lang="en-US" sz="2000" dirty="0">
                <a:latin typeface="Avenir" panose="02000503020000020003" pitchFamily="2" charset="0"/>
              </a:rPr>
              <a:t>  Coordinate and train volunteers for roles in data collection, encampment navigation, conducting interviews and census, flood forecast notifications</a:t>
            </a:r>
          </a:p>
          <a:p>
            <a:pPr marL="285750" indent="-285750">
              <a:spcBef>
                <a:spcPts val="1200"/>
              </a:spcBef>
              <a:buFont typeface="Arial" panose="020B0604020202020204" pitchFamily="34" charset="0"/>
              <a:buChar char="•"/>
            </a:pPr>
            <a:r>
              <a:rPr lang="en-US" sz="2000" b="1" dirty="0">
                <a:solidFill>
                  <a:schemeClr val="accent1"/>
                </a:solidFill>
                <a:latin typeface="Avenir" panose="02000503020000020003" pitchFamily="2" charset="0"/>
              </a:rPr>
              <a:t>Riverbed dynamics: </a:t>
            </a:r>
            <a:r>
              <a:rPr lang="en-US" sz="2000" b="1" dirty="0">
                <a:latin typeface="Avenir" panose="02000503020000020003" pitchFamily="2" charset="0"/>
              </a:rPr>
              <a:t> </a:t>
            </a:r>
            <a:r>
              <a:rPr lang="en-US" sz="2000" dirty="0">
                <a:latin typeface="Avenir" panose="02000503020000020003" pitchFamily="2" charset="0"/>
              </a:rPr>
              <a:t>Maintain polygons of </a:t>
            </a:r>
            <a:r>
              <a:rPr lang="en-US" sz="2000" dirty="0" err="1">
                <a:latin typeface="Avenir" panose="02000503020000020003" pitchFamily="2" charset="0"/>
              </a:rPr>
              <a:t>floodprone</a:t>
            </a:r>
            <a:r>
              <a:rPr lang="en-US" sz="2000" dirty="0">
                <a:latin typeface="Avenir" panose="02000503020000020003" pitchFamily="2" charset="0"/>
              </a:rPr>
              <a:t> areas, fires, and other hazards to share</a:t>
            </a:r>
          </a:p>
          <a:p>
            <a:pPr marL="285750" indent="-285750">
              <a:spcBef>
                <a:spcPts val="1200"/>
              </a:spcBef>
              <a:buFont typeface="Arial" panose="020B0604020202020204" pitchFamily="34" charset="0"/>
              <a:buChar char="•"/>
            </a:pPr>
            <a:r>
              <a:rPr lang="en-US" sz="2000" b="1" dirty="0">
                <a:solidFill>
                  <a:schemeClr val="accent1"/>
                </a:solidFill>
                <a:latin typeface="Avenir" panose="02000503020000020003" pitchFamily="2" charset="0"/>
              </a:rPr>
              <a:t>Advocacy: </a:t>
            </a:r>
            <a:r>
              <a:rPr lang="en-US" sz="2000" b="1" dirty="0">
                <a:latin typeface="Avenir" panose="02000503020000020003" pitchFamily="2" charset="0"/>
              </a:rPr>
              <a:t> </a:t>
            </a:r>
            <a:r>
              <a:rPr lang="en-US" sz="2000" dirty="0">
                <a:latin typeface="Avenir" panose="02000503020000020003" pitchFamily="2" charset="0"/>
              </a:rPr>
              <a:t>Lead riverbed portion of federal Point-In-Time Count, conduct seasonal census events to enumerate people experiencing homelessness, engage with media and policymakers, create and share reports</a:t>
            </a:r>
          </a:p>
          <a:p>
            <a:pPr marL="285750" indent="-285750">
              <a:spcBef>
                <a:spcPts val="1200"/>
              </a:spcBef>
              <a:buFont typeface="Arial" panose="020B0604020202020204" pitchFamily="34" charset="0"/>
              <a:buChar char="•"/>
            </a:pPr>
            <a:r>
              <a:rPr lang="en-US" sz="2000" b="1" dirty="0">
                <a:solidFill>
                  <a:schemeClr val="accent1"/>
                </a:solidFill>
                <a:latin typeface="Avenir" panose="02000503020000020003" pitchFamily="2" charset="0"/>
              </a:rPr>
              <a:t>Data-driven investment: </a:t>
            </a:r>
            <a:r>
              <a:rPr lang="en-US" sz="2000" b="1" dirty="0">
                <a:latin typeface="Avenir" panose="02000503020000020003" pitchFamily="2" charset="0"/>
              </a:rPr>
              <a:t> </a:t>
            </a:r>
            <a:r>
              <a:rPr lang="en-US" sz="2000" dirty="0">
                <a:latin typeface="Avenir" panose="02000503020000020003" pitchFamily="2" charset="0"/>
              </a:rPr>
              <a:t>increase resources to end homelessness in riverbed</a:t>
            </a:r>
          </a:p>
        </p:txBody>
      </p:sp>
      <p:pic>
        <p:nvPicPr>
          <p:cNvPr id="15" name="Picture 14">
            <a:extLst>
              <a:ext uri="{FF2B5EF4-FFF2-40B4-BE49-F238E27FC236}">
                <a16:creationId xmlns:a16="http://schemas.microsoft.com/office/drawing/2014/main" id="{1C6E33CA-11B0-0258-FB4E-28E489D0BBAB}"/>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7623720" y="3031570"/>
            <a:ext cx="4568280" cy="3826430"/>
          </a:xfrm>
          <a:prstGeom prst="rect">
            <a:avLst/>
          </a:prstGeom>
        </p:spPr>
      </p:pic>
      <p:pic>
        <p:nvPicPr>
          <p:cNvPr id="8" name="Picture 7">
            <a:extLst>
              <a:ext uri="{FF2B5EF4-FFF2-40B4-BE49-F238E27FC236}">
                <a16:creationId xmlns:a16="http://schemas.microsoft.com/office/drawing/2014/main" id="{11805B0D-0BAF-DA11-049B-623C87AEC4B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23719" y="0"/>
            <a:ext cx="4577740" cy="3031570"/>
          </a:xfrm>
          <a:prstGeom prst="rect">
            <a:avLst/>
          </a:prstGeom>
        </p:spPr>
      </p:pic>
    </p:spTree>
    <p:extLst>
      <p:ext uri="{BB962C8B-B14F-4D97-AF65-F5344CB8AC3E}">
        <p14:creationId xmlns:p14="http://schemas.microsoft.com/office/powerpoint/2010/main" val="237817073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D2A9F42-94EB-BE4D-9858-E044B57A4F2B}"/>
              </a:ext>
            </a:extLst>
          </p:cNvPr>
          <p:cNvSpPr/>
          <p:nvPr/>
        </p:nvSpPr>
        <p:spPr>
          <a:xfrm>
            <a:off x="352927" y="1500403"/>
            <a:ext cx="5646821" cy="511590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Light" panose="02000000000000000000" pitchFamily="2" charset="0"/>
              <a:ea typeface="Roboto Light" panose="02000000000000000000" pitchFamily="2" charset="0"/>
            </a:endParaRPr>
          </a:p>
        </p:txBody>
      </p:sp>
      <p:sp>
        <p:nvSpPr>
          <p:cNvPr id="19" name="Rectangle 18">
            <a:extLst>
              <a:ext uri="{FF2B5EF4-FFF2-40B4-BE49-F238E27FC236}">
                <a16:creationId xmlns:a16="http://schemas.microsoft.com/office/drawing/2014/main" id="{70085807-420A-D24F-B439-BC97BC3A4103}"/>
              </a:ext>
            </a:extLst>
          </p:cNvPr>
          <p:cNvSpPr/>
          <p:nvPr/>
        </p:nvSpPr>
        <p:spPr>
          <a:xfrm>
            <a:off x="6192254" y="1500403"/>
            <a:ext cx="5646820" cy="511590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Roboto Light" panose="02000000000000000000" pitchFamily="2" charset="0"/>
              <a:ea typeface="Roboto Light" panose="02000000000000000000" pitchFamily="2" charset="0"/>
            </a:endParaRPr>
          </a:p>
        </p:txBody>
      </p:sp>
      <p:sp>
        <p:nvSpPr>
          <p:cNvPr id="14" name="Rectangle 13">
            <a:extLst>
              <a:ext uri="{FF2B5EF4-FFF2-40B4-BE49-F238E27FC236}">
                <a16:creationId xmlns:a16="http://schemas.microsoft.com/office/drawing/2014/main" id="{3C3A1C46-820E-744C-B828-32AACBE60098}"/>
              </a:ext>
            </a:extLst>
          </p:cNvPr>
          <p:cNvSpPr/>
          <p:nvPr/>
        </p:nvSpPr>
        <p:spPr>
          <a:xfrm>
            <a:off x="0" y="0"/>
            <a:ext cx="12192000" cy="110690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17">
            <a:extLst>
              <a:ext uri="{FF2B5EF4-FFF2-40B4-BE49-F238E27FC236}">
                <a16:creationId xmlns:a16="http://schemas.microsoft.com/office/drawing/2014/main" id="{1ABDDF29-34E7-0146-A5D4-FD3A06AAACF6}"/>
              </a:ext>
            </a:extLst>
          </p:cNvPr>
          <p:cNvSpPr/>
          <p:nvPr/>
        </p:nvSpPr>
        <p:spPr>
          <a:xfrm>
            <a:off x="2899679" y="1678598"/>
            <a:ext cx="553316" cy="553308"/>
          </a:xfrm>
          <a:custGeom>
            <a:avLst/>
            <a:gdLst>
              <a:gd name="connsiteX0" fmla="*/ 318792 w 329455"/>
              <a:gd name="connsiteY0" fmla="*/ 58757 h 329450"/>
              <a:gd name="connsiteX1" fmla="*/ 319791 w 329455"/>
              <a:gd name="connsiteY1" fmla="*/ 70455 h 329450"/>
              <a:gd name="connsiteX2" fmla="*/ 318792 w 329455"/>
              <a:gd name="connsiteY2" fmla="*/ 71454 h 329450"/>
              <a:gd name="connsiteX3" fmla="*/ 170202 w 329455"/>
              <a:gd name="connsiteY3" fmla="*/ 220045 h 329450"/>
              <a:gd name="connsiteX4" fmla="*/ 164353 w 329455"/>
              <a:gd name="connsiteY4" fmla="*/ 222403 h 329450"/>
              <a:gd name="connsiteX5" fmla="*/ 158504 w 329455"/>
              <a:gd name="connsiteY5" fmla="*/ 220045 h 329450"/>
              <a:gd name="connsiteX6" fmla="*/ 75954 w 329455"/>
              <a:gd name="connsiteY6" fmla="*/ 137495 h 329450"/>
              <a:gd name="connsiteX7" fmla="*/ 76952 w 329455"/>
              <a:gd name="connsiteY7" fmla="*/ 125796 h 329450"/>
              <a:gd name="connsiteX8" fmla="*/ 87652 w 329455"/>
              <a:gd name="connsiteY8" fmla="*/ 125796 h 329450"/>
              <a:gd name="connsiteX9" fmla="*/ 164353 w 329455"/>
              <a:gd name="connsiteY9" fmla="*/ 202497 h 329450"/>
              <a:gd name="connsiteX10" fmla="*/ 307094 w 329455"/>
              <a:gd name="connsiteY10" fmla="*/ 59755 h 329450"/>
              <a:gd name="connsiteX11" fmla="*/ 318792 w 329455"/>
              <a:gd name="connsiteY11" fmla="*/ 58757 h 329450"/>
              <a:gd name="connsiteX12" fmla="*/ 174694 w 329455"/>
              <a:gd name="connsiteY12" fmla="*/ 304 h 329450"/>
              <a:gd name="connsiteX13" fmla="*/ 288037 w 329455"/>
              <a:gd name="connsiteY13" fmla="*/ 55510 h 329450"/>
              <a:gd name="connsiteX14" fmla="*/ 276244 w 329455"/>
              <a:gd name="connsiteY14" fmla="*/ 67209 h 329450"/>
              <a:gd name="connsiteX15" fmla="*/ 163389 w 329455"/>
              <a:gd name="connsiteY15" fmla="*/ 16098 h 329450"/>
              <a:gd name="connsiteX16" fmla="*/ 14821 w 329455"/>
              <a:gd name="connsiteY16" fmla="*/ 165654 h 329450"/>
              <a:gd name="connsiteX17" fmla="*/ 164377 w 329455"/>
              <a:gd name="connsiteY17" fmla="*/ 314221 h 329450"/>
              <a:gd name="connsiteX18" fmla="*/ 312944 w 329455"/>
              <a:gd name="connsiteY18" fmla="*/ 164666 h 329450"/>
              <a:gd name="connsiteX19" fmla="*/ 302660 w 329455"/>
              <a:gd name="connsiteY19" fmla="*/ 110890 h 329450"/>
              <a:gd name="connsiteX20" fmla="*/ 315397 w 329455"/>
              <a:gd name="connsiteY20" fmla="*/ 98153 h 329450"/>
              <a:gd name="connsiteX21" fmla="*/ 273940 w 329455"/>
              <a:gd name="connsiteY21" fmla="*/ 288037 h 329450"/>
              <a:gd name="connsiteX22" fmla="*/ 41413 w 329455"/>
              <a:gd name="connsiteY22" fmla="*/ 273940 h 329450"/>
              <a:gd name="connsiteX23" fmla="*/ 55510 w 329455"/>
              <a:gd name="connsiteY23" fmla="*/ 41413 h 329450"/>
              <a:gd name="connsiteX24" fmla="*/ 174694 w 329455"/>
              <a:gd name="connsiteY24" fmla="*/ 304 h 3294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329455" h="329450">
                <a:moveTo>
                  <a:pt x="318792" y="58757"/>
                </a:moveTo>
                <a:cubicBezTo>
                  <a:pt x="322299" y="61712"/>
                  <a:pt x="322746" y="66949"/>
                  <a:pt x="319791" y="70455"/>
                </a:cubicBezTo>
                <a:cubicBezTo>
                  <a:pt x="319487" y="70816"/>
                  <a:pt x="319153" y="71150"/>
                  <a:pt x="318792" y="71454"/>
                </a:cubicBezTo>
                <a:lnTo>
                  <a:pt x="170202" y="220045"/>
                </a:lnTo>
                <a:cubicBezTo>
                  <a:pt x="168639" y="221570"/>
                  <a:pt x="166537" y="222417"/>
                  <a:pt x="164353" y="222403"/>
                </a:cubicBezTo>
                <a:cubicBezTo>
                  <a:pt x="162169" y="222417"/>
                  <a:pt x="160067" y="221570"/>
                  <a:pt x="158504" y="220045"/>
                </a:cubicBezTo>
                <a:lnTo>
                  <a:pt x="75954" y="137495"/>
                </a:lnTo>
                <a:cubicBezTo>
                  <a:pt x="72999" y="133989"/>
                  <a:pt x="73446" y="128751"/>
                  <a:pt x="76952" y="125796"/>
                </a:cubicBezTo>
                <a:cubicBezTo>
                  <a:pt x="80043" y="123191"/>
                  <a:pt x="84561" y="123191"/>
                  <a:pt x="87652" y="125796"/>
                </a:cubicBezTo>
                <a:lnTo>
                  <a:pt x="164353" y="202497"/>
                </a:lnTo>
                <a:lnTo>
                  <a:pt x="307094" y="59755"/>
                </a:lnTo>
                <a:cubicBezTo>
                  <a:pt x="310049" y="56249"/>
                  <a:pt x="315286" y="55802"/>
                  <a:pt x="318792" y="58757"/>
                </a:cubicBezTo>
                <a:close/>
                <a:moveTo>
                  <a:pt x="174694" y="304"/>
                </a:moveTo>
                <a:cubicBezTo>
                  <a:pt x="216773" y="2855"/>
                  <a:pt x="257879" y="21459"/>
                  <a:pt x="288037" y="55510"/>
                </a:cubicBezTo>
                <a:lnTo>
                  <a:pt x="276244" y="67209"/>
                </a:lnTo>
                <a:cubicBezTo>
                  <a:pt x="247823" y="34605"/>
                  <a:pt x="206641" y="15955"/>
                  <a:pt x="163389" y="16098"/>
                </a:cubicBezTo>
                <a:cubicBezTo>
                  <a:pt x="81064" y="16371"/>
                  <a:pt x="14548" y="83329"/>
                  <a:pt x="14821" y="165654"/>
                </a:cubicBezTo>
                <a:cubicBezTo>
                  <a:pt x="15094" y="247978"/>
                  <a:pt x="82053" y="314494"/>
                  <a:pt x="164377" y="314221"/>
                </a:cubicBezTo>
                <a:cubicBezTo>
                  <a:pt x="246701" y="313948"/>
                  <a:pt x="313217" y="246990"/>
                  <a:pt x="312944" y="164666"/>
                </a:cubicBezTo>
                <a:cubicBezTo>
                  <a:pt x="312941" y="146252"/>
                  <a:pt x="309452" y="128006"/>
                  <a:pt x="302660" y="110890"/>
                </a:cubicBezTo>
                <a:lnTo>
                  <a:pt x="315397" y="98153"/>
                </a:lnTo>
                <a:cubicBezTo>
                  <a:pt x="344369" y="163726"/>
                  <a:pt x="327605" y="240507"/>
                  <a:pt x="273940" y="288037"/>
                </a:cubicBezTo>
                <a:cubicBezTo>
                  <a:pt x="205837" y="348355"/>
                  <a:pt x="101731" y="342043"/>
                  <a:pt x="41413" y="273940"/>
                </a:cubicBezTo>
                <a:cubicBezTo>
                  <a:pt x="-18905" y="205837"/>
                  <a:pt x="-12593" y="101730"/>
                  <a:pt x="55510" y="41413"/>
                </a:cubicBezTo>
                <a:cubicBezTo>
                  <a:pt x="89562" y="11254"/>
                  <a:pt x="132614" y="-2248"/>
                  <a:pt x="174694" y="304"/>
                </a:cubicBezTo>
                <a:close/>
              </a:path>
            </a:pathLst>
          </a:custGeom>
          <a:solidFill>
            <a:schemeClr val="bg1"/>
          </a:solidFill>
          <a:ln w="9253"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3A27D87E-F140-3B44-AD30-9C7EB4242A9D}"/>
              </a:ext>
            </a:extLst>
          </p:cNvPr>
          <p:cNvSpPr/>
          <p:nvPr/>
        </p:nvSpPr>
        <p:spPr>
          <a:xfrm>
            <a:off x="8782411" y="1678598"/>
            <a:ext cx="553618" cy="553687"/>
          </a:xfrm>
          <a:custGeom>
            <a:avLst/>
            <a:gdLst>
              <a:gd name="connsiteX0" fmla="*/ 111457 w 330011"/>
              <a:gd name="connsiteY0" fmla="*/ 99850 h 330051"/>
              <a:gd name="connsiteX1" fmla="*/ 112456 w 330011"/>
              <a:gd name="connsiteY1" fmla="*/ 100848 h 330051"/>
              <a:gd name="connsiteX2" fmla="*/ 165005 w 330011"/>
              <a:gd name="connsiteY2" fmla="*/ 153397 h 330051"/>
              <a:gd name="connsiteX3" fmla="*/ 217554 w 330011"/>
              <a:gd name="connsiteY3" fmla="*/ 100848 h 330051"/>
              <a:gd name="connsiteX4" fmla="*/ 229252 w 330011"/>
              <a:gd name="connsiteY4" fmla="*/ 100848 h 330051"/>
              <a:gd name="connsiteX5" fmla="*/ 229252 w 330011"/>
              <a:gd name="connsiteY5" fmla="*/ 112547 h 330051"/>
              <a:gd name="connsiteX6" fmla="*/ 176703 w 330011"/>
              <a:gd name="connsiteY6" fmla="*/ 165096 h 330051"/>
              <a:gd name="connsiteX7" fmla="*/ 229252 w 330011"/>
              <a:gd name="connsiteY7" fmla="*/ 217645 h 330051"/>
              <a:gd name="connsiteX8" fmla="*/ 228254 w 330011"/>
              <a:gd name="connsiteY8" fmla="*/ 229343 h 330051"/>
              <a:gd name="connsiteX9" fmla="*/ 217554 w 330011"/>
              <a:gd name="connsiteY9" fmla="*/ 229343 h 330051"/>
              <a:gd name="connsiteX10" fmla="*/ 165005 w 330011"/>
              <a:gd name="connsiteY10" fmla="*/ 176794 h 330051"/>
              <a:gd name="connsiteX11" fmla="*/ 112456 w 330011"/>
              <a:gd name="connsiteY11" fmla="*/ 229343 h 330051"/>
              <a:gd name="connsiteX12" fmla="*/ 100757 w 330011"/>
              <a:gd name="connsiteY12" fmla="*/ 228345 h 330051"/>
              <a:gd name="connsiteX13" fmla="*/ 100757 w 330011"/>
              <a:gd name="connsiteY13" fmla="*/ 217645 h 330051"/>
              <a:gd name="connsiteX14" fmla="*/ 153306 w 330011"/>
              <a:gd name="connsiteY14" fmla="*/ 165096 h 330051"/>
              <a:gd name="connsiteX15" fmla="*/ 100757 w 330011"/>
              <a:gd name="connsiteY15" fmla="*/ 112547 h 330051"/>
              <a:gd name="connsiteX16" fmla="*/ 99759 w 330011"/>
              <a:gd name="connsiteY16" fmla="*/ 100848 h 330051"/>
              <a:gd name="connsiteX17" fmla="*/ 111457 w 330011"/>
              <a:gd name="connsiteY17" fmla="*/ 99850 h 330051"/>
              <a:gd name="connsiteX18" fmla="*/ 165023 w 330011"/>
              <a:gd name="connsiteY18" fmla="*/ 16506 h 330051"/>
              <a:gd name="connsiteX19" fmla="*/ 59965 w 330011"/>
              <a:gd name="connsiteY19" fmla="*/ 60056 h 330051"/>
              <a:gd name="connsiteX20" fmla="*/ 60023 w 330011"/>
              <a:gd name="connsiteY20" fmla="*/ 270195 h 330051"/>
              <a:gd name="connsiteX21" fmla="*/ 270104 w 330011"/>
              <a:gd name="connsiteY21" fmla="*/ 270195 h 330051"/>
              <a:gd name="connsiteX22" fmla="*/ 270104 w 330011"/>
              <a:gd name="connsiteY22" fmla="*/ 59998 h 330051"/>
              <a:gd name="connsiteX23" fmla="*/ 165023 w 330011"/>
              <a:gd name="connsiteY23" fmla="*/ 16506 h 330051"/>
              <a:gd name="connsiteX24" fmla="*/ 164875 w 330011"/>
              <a:gd name="connsiteY24" fmla="*/ 0 h 330051"/>
              <a:gd name="connsiteX25" fmla="*/ 281523 w 330011"/>
              <a:gd name="connsiteY25" fmla="*/ 48209 h 330051"/>
              <a:gd name="connsiteX26" fmla="*/ 281708 w 330011"/>
              <a:gd name="connsiteY26" fmla="*/ 48394 h 330051"/>
              <a:gd name="connsiteX27" fmla="*/ 281657 w 330011"/>
              <a:gd name="connsiteY27" fmla="*/ 281748 h 330051"/>
              <a:gd name="connsiteX28" fmla="*/ 48303 w 330011"/>
              <a:gd name="connsiteY28" fmla="*/ 281697 h 330051"/>
              <a:gd name="connsiteX29" fmla="*/ 48303 w 330011"/>
              <a:gd name="connsiteY29" fmla="*/ 48394 h 330051"/>
              <a:gd name="connsiteX30" fmla="*/ 164875 w 330011"/>
              <a:gd name="connsiteY30" fmla="*/ 0 h 330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330011" h="330051">
                <a:moveTo>
                  <a:pt x="111457" y="99850"/>
                </a:moveTo>
                <a:cubicBezTo>
                  <a:pt x="111818" y="100154"/>
                  <a:pt x="112152" y="100488"/>
                  <a:pt x="112456" y="100848"/>
                </a:cubicBezTo>
                <a:lnTo>
                  <a:pt x="165005" y="153397"/>
                </a:lnTo>
                <a:lnTo>
                  <a:pt x="217554" y="100848"/>
                </a:lnTo>
                <a:cubicBezTo>
                  <a:pt x="220791" y="97634"/>
                  <a:pt x="226015" y="97634"/>
                  <a:pt x="229252" y="100848"/>
                </a:cubicBezTo>
                <a:cubicBezTo>
                  <a:pt x="232466" y="104086"/>
                  <a:pt x="232466" y="109310"/>
                  <a:pt x="229252" y="112547"/>
                </a:cubicBezTo>
                <a:lnTo>
                  <a:pt x="176703" y="165096"/>
                </a:lnTo>
                <a:lnTo>
                  <a:pt x="229252" y="217645"/>
                </a:lnTo>
                <a:cubicBezTo>
                  <a:pt x="232207" y="221151"/>
                  <a:pt x="231760" y="226389"/>
                  <a:pt x="228254" y="229343"/>
                </a:cubicBezTo>
                <a:cubicBezTo>
                  <a:pt x="225163" y="231948"/>
                  <a:pt x="220645" y="231948"/>
                  <a:pt x="217554" y="229343"/>
                </a:cubicBezTo>
                <a:lnTo>
                  <a:pt x="165005" y="176794"/>
                </a:lnTo>
                <a:lnTo>
                  <a:pt x="112456" y="229343"/>
                </a:lnTo>
                <a:cubicBezTo>
                  <a:pt x="108950" y="232298"/>
                  <a:pt x="103712" y="231851"/>
                  <a:pt x="100757" y="228345"/>
                </a:cubicBezTo>
                <a:cubicBezTo>
                  <a:pt x="98152" y="225254"/>
                  <a:pt x="98152" y="220736"/>
                  <a:pt x="100757" y="217645"/>
                </a:cubicBezTo>
                <a:lnTo>
                  <a:pt x="153306" y="165096"/>
                </a:lnTo>
                <a:lnTo>
                  <a:pt x="100757" y="112547"/>
                </a:lnTo>
                <a:cubicBezTo>
                  <a:pt x="97251" y="109592"/>
                  <a:pt x="96804" y="104354"/>
                  <a:pt x="99759" y="100848"/>
                </a:cubicBezTo>
                <a:cubicBezTo>
                  <a:pt x="102714" y="97342"/>
                  <a:pt x="107951" y="96895"/>
                  <a:pt x="111457" y="99850"/>
                </a:cubicBezTo>
                <a:close/>
                <a:moveTo>
                  <a:pt x="165023" y="16506"/>
                </a:moveTo>
                <a:cubicBezTo>
                  <a:pt x="126995" y="16516"/>
                  <a:pt x="88971" y="31034"/>
                  <a:pt x="59965" y="60056"/>
                </a:cubicBezTo>
                <a:cubicBezTo>
                  <a:pt x="1953" y="118100"/>
                  <a:pt x="1979" y="212183"/>
                  <a:pt x="60023" y="270195"/>
                </a:cubicBezTo>
                <a:cubicBezTo>
                  <a:pt x="118044" y="328184"/>
                  <a:pt x="212082" y="328184"/>
                  <a:pt x="270104" y="270195"/>
                </a:cubicBezTo>
                <a:cubicBezTo>
                  <a:pt x="328118" y="212139"/>
                  <a:pt x="328118" y="118054"/>
                  <a:pt x="270104" y="59998"/>
                </a:cubicBezTo>
                <a:cubicBezTo>
                  <a:pt x="241082" y="30992"/>
                  <a:pt x="203050" y="16495"/>
                  <a:pt x="165023" y="16506"/>
                </a:cubicBezTo>
                <a:close/>
                <a:moveTo>
                  <a:pt x="164875" y="0"/>
                </a:moveTo>
                <a:cubicBezTo>
                  <a:pt x="207080" y="-34"/>
                  <a:pt x="249297" y="16034"/>
                  <a:pt x="281523" y="48209"/>
                </a:cubicBezTo>
                <a:cubicBezTo>
                  <a:pt x="281585" y="48271"/>
                  <a:pt x="281646" y="48332"/>
                  <a:pt x="281708" y="48394"/>
                </a:cubicBezTo>
                <a:cubicBezTo>
                  <a:pt x="346132" y="112846"/>
                  <a:pt x="346110" y="217323"/>
                  <a:pt x="281657" y="281748"/>
                </a:cubicBezTo>
                <a:cubicBezTo>
                  <a:pt x="217204" y="346173"/>
                  <a:pt x="112727" y="346150"/>
                  <a:pt x="48303" y="281697"/>
                </a:cubicBezTo>
                <a:cubicBezTo>
                  <a:pt x="-16102" y="217264"/>
                  <a:pt x="-16102" y="112827"/>
                  <a:pt x="48303" y="48394"/>
                </a:cubicBezTo>
                <a:cubicBezTo>
                  <a:pt x="80478" y="16168"/>
                  <a:pt x="122670" y="33"/>
                  <a:pt x="164875" y="0"/>
                </a:cubicBezTo>
                <a:close/>
              </a:path>
            </a:pathLst>
          </a:custGeom>
          <a:solidFill>
            <a:srgbClr val="000000"/>
          </a:solidFill>
          <a:ln w="9253" cap="flat">
            <a:noFill/>
            <a:prstDash val="solid"/>
            <a:miter/>
          </a:ln>
        </p:spPr>
        <p:txBody>
          <a:bodyPr rtlCol="0" anchor="ctr"/>
          <a:lstStyle/>
          <a:p>
            <a:endParaRPr lang="en-US"/>
          </a:p>
        </p:txBody>
      </p:sp>
      <p:sp>
        <p:nvSpPr>
          <p:cNvPr id="2" name="Rectangle 1">
            <a:extLst>
              <a:ext uri="{FF2B5EF4-FFF2-40B4-BE49-F238E27FC236}">
                <a16:creationId xmlns:a16="http://schemas.microsoft.com/office/drawing/2014/main" id="{25977361-0B33-2234-1FB5-D0824FD0C55C}"/>
              </a:ext>
            </a:extLst>
          </p:cNvPr>
          <p:cNvSpPr/>
          <p:nvPr/>
        </p:nvSpPr>
        <p:spPr>
          <a:xfrm>
            <a:off x="513348" y="2298809"/>
            <a:ext cx="5447060" cy="4370427"/>
          </a:xfrm>
          <a:prstGeom prst="rect">
            <a:avLst/>
          </a:prstGeom>
        </p:spPr>
        <p:txBody>
          <a:bodyPr wrap="square">
            <a:spAutoFit/>
          </a:bodyPr>
          <a:lstStyle/>
          <a:p>
            <a:pPr algn="ctr">
              <a:spcBef>
                <a:spcPts val="600"/>
              </a:spcBef>
              <a:spcAft>
                <a:spcPts val="600"/>
              </a:spcAft>
            </a:pPr>
            <a:r>
              <a:rPr lang="en-US" sz="2800" b="1" dirty="0">
                <a:solidFill>
                  <a:schemeClr val="bg1"/>
                </a:solidFill>
                <a:latin typeface="Meta-Bold" pitchFamily="2" charset="0"/>
              </a:rPr>
              <a:t>PROS</a:t>
            </a:r>
          </a:p>
          <a:p>
            <a:pPr marL="285750" indent="-285750">
              <a:spcAft>
                <a:spcPts val="600"/>
              </a:spcAft>
              <a:buFont typeface="Arial" panose="020B0604020202020204" pitchFamily="34" charset="0"/>
              <a:buChar char="•"/>
            </a:pPr>
            <a:r>
              <a:rPr lang="en-US" sz="2000" dirty="0">
                <a:solidFill>
                  <a:schemeClr val="bg1"/>
                </a:solidFill>
                <a:latin typeface="Avenir" panose="02000503020000020003" pitchFamily="2" charset="0"/>
              </a:rPr>
              <a:t>Approach feels more compassionate to our staff and volunteers</a:t>
            </a:r>
          </a:p>
          <a:p>
            <a:pPr marL="285750" indent="-285750">
              <a:spcBef>
                <a:spcPts val="600"/>
              </a:spcBef>
              <a:spcAft>
                <a:spcPts val="600"/>
              </a:spcAft>
              <a:buFont typeface="Arial" panose="020B0604020202020204" pitchFamily="34" charset="0"/>
              <a:buChar char="•"/>
            </a:pPr>
            <a:r>
              <a:rPr lang="en-US" sz="2000" dirty="0">
                <a:solidFill>
                  <a:schemeClr val="bg1"/>
                </a:solidFill>
                <a:latin typeface="Avenir" panose="02000503020000020003" pitchFamily="2" charset="0"/>
              </a:rPr>
              <a:t>We have had many opportunities to see success stories</a:t>
            </a:r>
          </a:p>
          <a:p>
            <a:pPr marL="285750" indent="-285750">
              <a:spcBef>
                <a:spcPts val="600"/>
              </a:spcBef>
              <a:spcAft>
                <a:spcPts val="600"/>
              </a:spcAft>
              <a:buFont typeface="Arial" panose="020B0604020202020204" pitchFamily="34" charset="0"/>
              <a:buChar char="•"/>
            </a:pPr>
            <a:r>
              <a:rPr lang="en-US" sz="2000" dirty="0">
                <a:solidFill>
                  <a:schemeClr val="bg1"/>
                </a:solidFill>
                <a:latin typeface="Avenir" panose="02000503020000020003" pitchFamily="2" charset="0"/>
              </a:rPr>
              <a:t>Reasonably easy to convince supporters of this approach</a:t>
            </a:r>
          </a:p>
          <a:p>
            <a:pPr marL="285750" indent="-285750">
              <a:spcBef>
                <a:spcPts val="600"/>
              </a:spcBef>
              <a:spcAft>
                <a:spcPts val="600"/>
              </a:spcAft>
              <a:buFont typeface="Arial" panose="020B0604020202020204" pitchFamily="34" charset="0"/>
              <a:buChar char="•"/>
            </a:pPr>
            <a:r>
              <a:rPr lang="en-US" sz="2000" dirty="0">
                <a:solidFill>
                  <a:schemeClr val="bg1"/>
                </a:solidFill>
                <a:latin typeface="Avenir" panose="02000503020000020003" pitchFamily="2" charset="0"/>
              </a:rPr>
              <a:t>Addresses the root cause of the most significant trash issue affecting the riverbed</a:t>
            </a:r>
          </a:p>
          <a:p>
            <a:pPr marL="285750" indent="-285750">
              <a:spcBef>
                <a:spcPts val="600"/>
              </a:spcBef>
              <a:spcAft>
                <a:spcPts val="600"/>
              </a:spcAft>
              <a:buFont typeface="Arial" panose="020B0604020202020204" pitchFamily="34" charset="0"/>
              <a:buChar char="•"/>
            </a:pPr>
            <a:r>
              <a:rPr lang="en-US" sz="2000" dirty="0">
                <a:solidFill>
                  <a:schemeClr val="bg1"/>
                </a:solidFill>
                <a:latin typeface="Avenir" panose="02000503020000020003" pitchFamily="2" charset="0"/>
              </a:rPr>
              <a:t>Tap into funding focused on water quality, human services, environmental justice</a:t>
            </a:r>
          </a:p>
        </p:txBody>
      </p:sp>
      <p:sp>
        <p:nvSpPr>
          <p:cNvPr id="3" name="Rectangle 2">
            <a:extLst>
              <a:ext uri="{FF2B5EF4-FFF2-40B4-BE49-F238E27FC236}">
                <a16:creationId xmlns:a16="http://schemas.microsoft.com/office/drawing/2014/main" id="{9A6A683B-091C-2BDF-A500-EB8CE1C5DDE2}"/>
              </a:ext>
            </a:extLst>
          </p:cNvPr>
          <p:cNvSpPr/>
          <p:nvPr/>
        </p:nvSpPr>
        <p:spPr>
          <a:xfrm>
            <a:off x="6335690" y="2298809"/>
            <a:ext cx="5342962" cy="4139595"/>
          </a:xfrm>
          <a:prstGeom prst="rect">
            <a:avLst/>
          </a:prstGeom>
        </p:spPr>
        <p:txBody>
          <a:bodyPr wrap="square">
            <a:spAutoFit/>
          </a:bodyPr>
          <a:lstStyle/>
          <a:p>
            <a:pPr algn="ctr">
              <a:spcBef>
                <a:spcPts val="600"/>
              </a:spcBef>
              <a:spcAft>
                <a:spcPts val="600"/>
              </a:spcAft>
            </a:pPr>
            <a:r>
              <a:rPr lang="en-US" sz="2800" b="1" dirty="0">
                <a:latin typeface="Meta-Bold" pitchFamily="2" charset="0"/>
              </a:rPr>
              <a:t>CONS</a:t>
            </a:r>
          </a:p>
          <a:p>
            <a:pPr marL="285750" indent="-285750">
              <a:spcAft>
                <a:spcPts val="600"/>
              </a:spcAft>
              <a:buFont typeface="Arial" panose="020B0604020202020204" pitchFamily="34" charset="0"/>
              <a:buChar char="•"/>
            </a:pPr>
            <a:r>
              <a:rPr lang="en-US" sz="2000" dirty="0">
                <a:latin typeface="Avenir" panose="02000503020000020003" pitchFamily="2" charset="0"/>
              </a:rPr>
              <a:t>Expensive to startup</a:t>
            </a:r>
          </a:p>
          <a:p>
            <a:pPr marL="285750" indent="-285750">
              <a:spcBef>
                <a:spcPts val="600"/>
              </a:spcBef>
              <a:spcAft>
                <a:spcPts val="600"/>
              </a:spcAft>
              <a:buFont typeface="Arial" panose="020B0604020202020204" pitchFamily="34" charset="0"/>
              <a:buChar char="•"/>
            </a:pPr>
            <a:r>
              <a:rPr lang="en-US" sz="2000" dirty="0">
                <a:latin typeface="Avenir" panose="02000503020000020003" pitchFamily="2" charset="0"/>
              </a:rPr>
              <a:t>Many confounding factors make it difficult to measure direct ROI</a:t>
            </a:r>
          </a:p>
          <a:p>
            <a:pPr marL="285750" indent="-285750">
              <a:spcBef>
                <a:spcPts val="600"/>
              </a:spcBef>
              <a:spcAft>
                <a:spcPts val="600"/>
              </a:spcAft>
              <a:buFont typeface="Arial" panose="020B0604020202020204" pitchFamily="34" charset="0"/>
              <a:buChar char="•"/>
            </a:pPr>
            <a:r>
              <a:rPr lang="en-US" sz="2000" dirty="0">
                <a:latin typeface="Avenir" panose="02000503020000020003" pitchFamily="2" charset="0"/>
              </a:rPr>
              <a:t>Timeline for measurable impact is long</a:t>
            </a:r>
          </a:p>
          <a:p>
            <a:pPr marL="285750" indent="-285750">
              <a:spcBef>
                <a:spcPts val="600"/>
              </a:spcBef>
              <a:spcAft>
                <a:spcPts val="600"/>
              </a:spcAft>
              <a:buFont typeface="Arial" panose="020B0604020202020204" pitchFamily="34" charset="0"/>
              <a:buChar char="•"/>
            </a:pPr>
            <a:r>
              <a:rPr lang="en-US" sz="2000" dirty="0">
                <a:latin typeface="Avenir" panose="02000503020000020003" pitchFamily="2" charset="0"/>
              </a:rPr>
              <a:t>Privacy concerns make storytelling successes limited</a:t>
            </a:r>
          </a:p>
          <a:p>
            <a:pPr marL="285750" indent="-285750">
              <a:spcBef>
                <a:spcPts val="600"/>
              </a:spcBef>
              <a:spcAft>
                <a:spcPts val="600"/>
              </a:spcAft>
              <a:buFont typeface="Arial" panose="020B0604020202020204" pitchFamily="34" charset="0"/>
              <a:buChar char="•"/>
            </a:pPr>
            <a:r>
              <a:rPr lang="en-US" sz="2000" dirty="0">
                <a:latin typeface="Avenir" panose="02000503020000020003" pitchFamily="2" charset="0"/>
              </a:rPr>
              <a:t>Unknown impact on other parts of the watershed (ex: moving people to canyons)</a:t>
            </a:r>
          </a:p>
          <a:p>
            <a:pPr marL="285750" indent="-285750">
              <a:spcBef>
                <a:spcPts val="600"/>
              </a:spcBef>
              <a:spcAft>
                <a:spcPts val="600"/>
              </a:spcAft>
              <a:buFont typeface="Arial" panose="020B0604020202020204" pitchFamily="34" charset="0"/>
              <a:buChar char="•"/>
            </a:pPr>
            <a:r>
              <a:rPr lang="en-US" sz="2000" dirty="0">
                <a:latin typeface="Avenir" panose="02000503020000020003" pitchFamily="2" charset="0"/>
              </a:rPr>
              <a:t>Have to learn/adjust understanding of role</a:t>
            </a:r>
          </a:p>
        </p:txBody>
      </p:sp>
      <p:sp>
        <p:nvSpPr>
          <p:cNvPr id="5" name="TextBox 4">
            <a:extLst>
              <a:ext uri="{FF2B5EF4-FFF2-40B4-BE49-F238E27FC236}">
                <a16:creationId xmlns:a16="http://schemas.microsoft.com/office/drawing/2014/main" id="{B13F482B-C643-3092-21B4-C1E1A5F459CC}"/>
              </a:ext>
            </a:extLst>
          </p:cNvPr>
          <p:cNvSpPr txBox="1"/>
          <p:nvPr/>
        </p:nvSpPr>
        <p:spPr>
          <a:xfrm>
            <a:off x="350729" y="237995"/>
            <a:ext cx="11273424" cy="646331"/>
          </a:xfrm>
          <a:prstGeom prst="rect">
            <a:avLst/>
          </a:prstGeom>
          <a:noFill/>
        </p:spPr>
        <p:txBody>
          <a:bodyPr wrap="square" rtlCol="0">
            <a:spAutoFit/>
          </a:bodyPr>
          <a:lstStyle/>
          <a:p>
            <a:r>
              <a:rPr lang="en-US" sz="3600" b="1" dirty="0">
                <a:solidFill>
                  <a:schemeClr val="bg1"/>
                </a:solidFill>
                <a:latin typeface="Meta-Bold" pitchFamily="2" charset="0"/>
              </a:rPr>
              <a:t>CONSIDERATIONS:</a:t>
            </a:r>
          </a:p>
        </p:txBody>
      </p:sp>
    </p:spTree>
    <p:extLst>
      <p:ext uri="{BB962C8B-B14F-4D97-AF65-F5344CB8AC3E}">
        <p14:creationId xmlns:p14="http://schemas.microsoft.com/office/powerpoint/2010/main" val="190901398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01F506-03E5-8C37-F806-27FDB86091BB}"/>
              </a:ext>
            </a:extLst>
          </p:cNvPr>
          <p:cNvSpPr>
            <a:spLocks noGrp="1"/>
          </p:cNvSpPr>
          <p:nvPr>
            <p:ph type="title"/>
          </p:nvPr>
        </p:nvSpPr>
        <p:spPr/>
        <p:txBody>
          <a:bodyPr/>
          <a:lstStyle/>
          <a:p>
            <a:r>
              <a:rPr lang="en-US" dirty="0"/>
              <a:t>WHAT WE DO WITH THE DATA</a:t>
            </a:r>
          </a:p>
        </p:txBody>
      </p:sp>
      <p:sp>
        <p:nvSpPr>
          <p:cNvPr id="6" name="Off-page Connector 5">
            <a:extLst>
              <a:ext uri="{FF2B5EF4-FFF2-40B4-BE49-F238E27FC236}">
                <a16:creationId xmlns:a16="http://schemas.microsoft.com/office/drawing/2014/main" id="{2B601FA0-1A62-D720-E287-202DDF68CD76}"/>
              </a:ext>
            </a:extLst>
          </p:cNvPr>
          <p:cNvSpPr/>
          <p:nvPr/>
        </p:nvSpPr>
        <p:spPr>
          <a:xfrm rot="16200000">
            <a:off x="5680505" y="-3125545"/>
            <a:ext cx="830996" cy="10515601"/>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9495 h 10000"/>
              <a:gd name="connsiteX5" fmla="*/ 0 w 10000"/>
              <a:gd name="connsiteY5" fmla="*/ 0 h 10000"/>
              <a:gd name="connsiteX0" fmla="*/ 0 w 10000"/>
              <a:gd name="connsiteY0" fmla="*/ 0 h 10000"/>
              <a:gd name="connsiteX1" fmla="*/ 10000 w 10000"/>
              <a:gd name="connsiteY1" fmla="*/ 0 h 10000"/>
              <a:gd name="connsiteX2" fmla="*/ 9870 w 10000"/>
              <a:gd name="connsiteY2" fmla="*/ 9495 h 10000"/>
              <a:gd name="connsiteX3" fmla="*/ 5000 w 10000"/>
              <a:gd name="connsiteY3" fmla="*/ 10000 h 10000"/>
              <a:gd name="connsiteX4" fmla="*/ 0 w 10000"/>
              <a:gd name="connsiteY4" fmla="*/ 9495 h 10000"/>
              <a:gd name="connsiteX5" fmla="*/ 0 w 10000"/>
              <a:gd name="connsiteY5"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0" y="0"/>
                </a:moveTo>
                <a:lnTo>
                  <a:pt x="10000" y="0"/>
                </a:lnTo>
                <a:cubicBezTo>
                  <a:pt x="9957" y="3165"/>
                  <a:pt x="9913" y="6330"/>
                  <a:pt x="9870" y="9495"/>
                </a:cubicBezTo>
                <a:lnTo>
                  <a:pt x="5000" y="10000"/>
                </a:lnTo>
                <a:lnTo>
                  <a:pt x="0" y="9495"/>
                </a:lnTo>
                <a:lnTo>
                  <a:pt x="0" y="0"/>
                </a:lnTo>
                <a:close/>
              </a:path>
            </a:pathLst>
          </a:custGeom>
          <a:noFill/>
          <a:ln w="3810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ff-page Connector 5">
            <a:extLst>
              <a:ext uri="{FF2B5EF4-FFF2-40B4-BE49-F238E27FC236}">
                <a16:creationId xmlns:a16="http://schemas.microsoft.com/office/drawing/2014/main" id="{96F7297D-FCFB-2134-F43A-86FBBDF58192}"/>
              </a:ext>
            </a:extLst>
          </p:cNvPr>
          <p:cNvSpPr/>
          <p:nvPr/>
        </p:nvSpPr>
        <p:spPr>
          <a:xfrm rot="16200000">
            <a:off x="5680504" y="-1874515"/>
            <a:ext cx="830996" cy="10515601"/>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9495 h 10000"/>
              <a:gd name="connsiteX5" fmla="*/ 0 w 10000"/>
              <a:gd name="connsiteY5" fmla="*/ 0 h 10000"/>
              <a:gd name="connsiteX0" fmla="*/ 0 w 10000"/>
              <a:gd name="connsiteY0" fmla="*/ 0 h 10000"/>
              <a:gd name="connsiteX1" fmla="*/ 10000 w 10000"/>
              <a:gd name="connsiteY1" fmla="*/ 0 h 10000"/>
              <a:gd name="connsiteX2" fmla="*/ 9870 w 10000"/>
              <a:gd name="connsiteY2" fmla="*/ 9495 h 10000"/>
              <a:gd name="connsiteX3" fmla="*/ 5000 w 10000"/>
              <a:gd name="connsiteY3" fmla="*/ 10000 h 10000"/>
              <a:gd name="connsiteX4" fmla="*/ 0 w 10000"/>
              <a:gd name="connsiteY4" fmla="*/ 9495 h 10000"/>
              <a:gd name="connsiteX5" fmla="*/ 0 w 10000"/>
              <a:gd name="connsiteY5"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0" y="0"/>
                </a:moveTo>
                <a:lnTo>
                  <a:pt x="10000" y="0"/>
                </a:lnTo>
                <a:cubicBezTo>
                  <a:pt x="9957" y="3165"/>
                  <a:pt x="9913" y="6330"/>
                  <a:pt x="9870" y="9495"/>
                </a:cubicBezTo>
                <a:lnTo>
                  <a:pt x="5000" y="10000"/>
                </a:lnTo>
                <a:lnTo>
                  <a:pt x="0" y="9495"/>
                </a:lnTo>
                <a:lnTo>
                  <a:pt x="0" y="0"/>
                </a:lnTo>
                <a:close/>
              </a:path>
            </a:pathLst>
          </a:custGeom>
          <a:noFill/>
          <a:ln w="3810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ff-page Connector 5">
            <a:extLst>
              <a:ext uri="{FF2B5EF4-FFF2-40B4-BE49-F238E27FC236}">
                <a16:creationId xmlns:a16="http://schemas.microsoft.com/office/drawing/2014/main" id="{67DE5CDF-4732-FC3F-8959-E9099DA8256C}"/>
              </a:ext>
            </a:extLst>
          </p:cNvPr>
          <p:cNvSpPr/>
          <p:nvPr/>
        </p:nvSpPr>
        <p:spPr>
          <a:xfrm rot="16200000">
            <a:off x="5680504" y="-532057"/>
            <a:ext cx="830996" cy="10515601"/>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9495 h 10000"/>
              <a:gd name="connsiteX5" fmla="*/ 0 w 10000"/>
              <a:gd name="connsiteY5" fmla="*/ 0 h 10000"/>
              <a:gd name="connsiteX0" fmla="*/ 0 w 10000"/>
              <a:gd name="connsiteY0" fmla="*/ 0 h 10000"/>
              <a:gd name="connsiteX1" fmla="*/ 10000 w 10000"/>
              <a:gd name="connsiteY1" fmla="*/ 0 h 10000"/>
              <a:gd name="connsiteX2" fmla="*/ 9870 w 10000"/>
              <a:gd name="connsiteY2" fmla="*/ 9495 h 10000"/>
              <a:gd name="connsiteX3" fmla="*/ 5000 w 10000"/>
              <a:gd name="connsiteY3" fmla="*/ 10000 h 10000"/>
              <a:gd name="connsiteX4" fmla="*/ 0 w 10000"/>
              <a:gd name="connsiteY4" fmla="*/ 9495 h 10000"/>
              <a:gd name="connsiteX5" fmla="*/ 0 w 10000"/>
              <a:gd name="connsiteY5"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0" y="0"/>
                </a:moveTo>
                <a:lnTo>
                  <a:pt x="10000" y="0"/>
                </a:lnTo>
                <a:cubicBezTo>
                  <a:pt x="9957" y="3165"/>
                  <a:pt x="9913" y="6330"/>
                  <a:pt x="9870" y="9495"/>
                </a:cubicBezTo>
                <a:lnTo>
                  <a:pt x="5000" y="10000"/>
                </a:lnTo>
                <a:lnTo>
                  <a:pt x="0" y="9495"/>
                </a:lnTo>
                <a:lnTo>
                  <a:pt x="0" y="0"/>
                </a:lnTo>
                <a:close/>
              </a:path>
            </a:pathLst>
          </a:custGeom>
          <a:solidFill>
            <a:schemeClr val="accent4"/>
          </a:solid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62713B3E-426F-BACA-4BC7-094C4252EABA}"/>
              </a:ext>
            </a:extLst>
          </p:cNvPr>
          <p:cNvSpPr txBox="1"/>
          <p:nvPr/>
        </p:nvSpPr>
        <p:spPr>
          <a:xfrm>
            <a:off x="1122948" y="1930620"/>
            <a:ext cx="8839200" cy="461665"/>
          </a:xfrm>
          <a:prstGeom prst="rect">
            <a:avLst/>
          </a:prstGeom>
          <a:noFill/>
        </p:spPr>
        <p:txBody>
          <a:bodyPr wrap="square" rtlCol="0">
            <a:spAutoFit/>
          </a:bodyPr>
          <a:lstStyle/>
          <a:p>
            <a:r>
              <a:rPr lang="en-US" sz="2400" dirty="0">
                <a:latin typeface="Avenir Book" panose="02000503020000020003" pitchFamily="2" charset="0"/>
              </a:rPr>
              <a:t>Convene stakeholders and policymakers</a:t>
            </a:r>
          </a:p>
        </p:txBody>
      </p:sp>
      <p:sp>
        <p:nvSpPr>
          <p:cNvPr id="12" name="Off-page Connector 5">
            <a:extLst>
              <a:ext uri="{FF2B5EF4-FFF2-40B4-BE49-F238E27FC236}">
                <a16:creationId xmlns:a16="http://schemas.microsoft.com/office/drawing/2014/main" id="{44B6D5BA-DEA4-58C1-24E7-96F09F5DEBEF}"/>
              </a:ext>
            </a:extLst>
          </p:cNvPr>
          <p:cNvSpPr/>
          <p:nvPr/>
        </p:nvSpPr>
        <p:spPr>
          <a:xfrm rot="16200000">
            <a:off x="5656933" y="796004"/>
            <a:ext cx="878138" cy="10515601"/>
          </a:xfrm>
          <a:custGeom>
            <a:avLst/>
            <a:gdLst>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8000 h 10000"/>
              <a:gd name="connsiteX5" fmla="*/ 0 w 10000"/>
              <a:gd name="connsiteY5" fmla="*/ 0 h 10000"/>
              <a:gd name="connsiteX0" fmla="*/ 0 w 10000"/>
              <a:gd name="connsiteY0" fmla="*/ 0 h 10000"/>
              <a:gd name="connsiteX1" fmla="*/ 10000 w 10000"/>
              <a:gd name="connsiteY1" fmla="*/ 0 h 10000"/>
              <a:gd name="connsiteX2" fmla="*/ 10000 w 10000"/>
              <a:gd name="connsiteY2" fmla="*/ 8000 h 10000"/>
              <a:gd name="connsiteX3" fmla="*/ 5000 w 10000"/>
              <a:gd name="connsiteY3" fmla="*/ 10000 h 10000"/>
              <a:gd name="connsiteX4" fmla="*/ 0 w 10000"/>
              <a:gd name="connsiteY4" fmla="*/ 9495 h 10000"/>
              <a:gd name="connsiteX5" fmla="*/ 0 w 10000"/>
              <a:gd name="connsiteY5" fmla="*/ 0 h 10000"/>
              <a:gd name="connsiteX0" fmla="*/ 0 w 10000"/>
              <a:gd name="connsiteY0" fmla="*/ 0 h 10000"/>
              <a:gd name="connsiteX1" fmla="*/ 10000 w 10000"/>
              <a:gd name="connsiteY1" fmla="*/ 0 h 10000"/>
              <a:gd name="connsiteX2" fmla="*/ 9870 w 10000"/>
              <a:gd name="connsiteY2" fmla="*/ 9495 h 10000"/>
              <a:gd name="connsiteX3" fmla="*/ 5000 w 10000"/>
              <a:gd name="connsiteY3" fmla="*/ 10000 h 10000"/>
              <a:gd name="connsiteX4" fmla="*/ 0 w 10000"/>
              <a:gd name="connsiteY4" fmla="*/ 9495 h 10000"/>
              <a:gd name="connsiteX5" fmla="*/ 0 w 10000"/>
              <a:gd name="connsiteY5" fmla="*/ 0 h 10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000" h="10000">
                <a:moveTo>
                  <a:pt x="0" y="0"/>
                </a:moveTo>
                <a:lnTo>
                  <a:pt x="10000" y="0"/>
                </a:lnTo>
                <a:cubicBezTo>
                  <a:pt x="9957" y="3165"/>
                  <a:pt x="9913" y="6330"/>
                  <a:pt x="9870" y="9495"/>
                </a:cubicBezTo>
                <a:lnTo>
                  <a:pt x="5000" y="10000"/>
                </a:lnTo>
                <a:lnTo>
                  <a:pt x="0" y="9495"/>
                </a:lnTo>
                <a:lnTo>
                  <a:pt x="0" y="0"/>
                </a:lnTo>
                <a:close/>
              </a:path>
            </a:pathLst>
          </a:custGeom>
          <a:solidFill>
            <a:schemeClr val="accent4"/>
          </a:solidFill>
          <a:ln>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a:extLst>
              <a:ext uri="{FF2B5EF4-FFF2-40B4-BE49-F238E27FC236}">
                <a16:creationId xmlns:a16="http://schemas.microsoft.com/office/drawing/2014/main" id="{7092E1BE-71BB-FC1B-0917-3C555531615D}"/>
              </a:ext>
            </a:extLst>
          </p:cNvPr>
          <p:cNvSpPr txBox="1"/>
          <p:nvPr/>
        </p:nvSpPr>
        <p:spPr>
          <a:xfrm>
            <a:off x="1122948" y="5820626"/>
            <a:ext cx="8839200" cy="461665"/>
          </a:xfrm>
          <a:prstGeom prst="rect">
            <a:avLst/>
          </a:prstGeom>
          <a:noFill/>
        </p:spPr>
        <p:txBody>
          <a:bodyPr wrap="square" rtlCol="0">
            <a:spAutoFit/>
          </a:bodyPr>
          <a:lstStyle/>
          <a:p>
            <a:r>
              <a:rPr lang="en-US" sz="2400" dirty="0">
                <a:latin typeface="Avenir Book" panose="02000503020000020003" pitchFamily="2" charset="0"/>
              </a:rPr>
              <a:t>Advocate for additional resources</a:t>
            </a:r>
          </a:p>
        </p:txBody>
      </p:sp>
      <p:sp>
        <p:nvSpPr>
          <p:cNvPr id="7" name="TextBox 6">
            <a:extLst>
              <a:ext uri="{FF2B5EF4-FFF2-40B4-BE49-F238E27FC236}">
                <a16:creationId xmlns:a16="http://schemas.microsoft.com/office/drawing/2014/main" id="{2DA71CEB-6AC4-911E-0988-1DEBBA49C40B}"/>
              </a:ext>
            </a:extLst>
          </p:cNvPr>
          <p:cNvSpPr txBox="1"/>
          <p:nvPr/>
        </p:nvSpPr>
        <p:spPr>
          <a:xfrm>
            <a:off x="1122948" y="2969928"/>
            <a:ext cx="8839200" cy="830997"/>
          </a:xfrm>
          <a:prstGeom prst="rect">
            <a:avLst/>
          </a:prstGeom>
          <a:noFill/>
        </p:spPr>
        <p:txBody>
          <a:bodyPr wrap="square" rtlCol="0">
            <a:spAutoFit/>
          </a:bodyPr>
          <a:lstStyle/>
          <a:p>
            <a:r>
              <a:rPr lang="en-US" sz="2400" dirty="0">
                <a:latin typeface="Avenir Book" panose="02000503020000020003" pitchFamily="2" charset="0"/>
              </a:rPr>
              <a:t>Share data with homeless outreach orgs to coordinate connecting people with housing and supportive care</a:t>
            </a:r>
          </a:p>
        </p:txBody>
      </p:sp>
      <p:sp>
        <p:nvSpPr>
          <p:cNvPr id="9" name="TextBox 8">
            <a:extLst>
              <a:ext uri="{FF2B5EF4-FFF2-40B4-BE49-F238E27FC236}">
                <a16:creationId xmlns:a16="http://schemas.microsoft.com/office/drawing/2014/main" id="{3FC173E2-D3F4-E0BB-F0BC-3FBF3C24566D}"/>
              </a:ext>
            </a:extLst>
          </p:cNvPr>
          <p:cNvSpPr txBox="1"/>
          <p:nvPr/>
        </p:nvSpPr>
        <p:spPr>
          <a:xfrm>
            <a:off x="1122948" y="4519506"/>
            <a:ext cx="8839200" cy="461665"/>
          </a:xfrm>
          <a:prstGeom prst="rect">
            <a:avLst/>
          </a:prstGeom>
          <a:noFill/>
        </p:spPr>
        <p:txBody>
          <a:bodyPr wrap="square" rtlCol="0">
            <a:spAutoFit/>
          </a:bodyPr>
          <a:lstStyle/>
          <a:p>
            <a:r>
              <a:rPr lang="en-US" sz="2400" dirty="0">
                <a:latin typeface="Avenir Book" panose="02000503020000020003" pitchFamily="2" charset="0"/>
              </a:rPr>
              <a:t>Incorporate into grant applications</a:t>
            </a:r>
          </a:p>
        </p:txBody>
      </p:sp>
    </p:spTree>
    <p:extLst>
      <p:ext uri="{BB962C8B-B14F-4D97-AF65-F5344CB8AC3E}">
        <p14:creationId xmlns:p14="http://schemas.microsoft.com/office/powerpoint/2010/main" val="39327789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A89696-091C-BA5D-B36D-74127510379C}"/>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E8D7B369-FD08-187A-334D-7B486EBE4781}"/>
              </a:ext>
            </a:extLst>
          </p:cNvPr>
          <p:cNvSpPr txBox="1"/>
          <p:nvPr/>
        </p:nvSpPr>
        <p:spPr>
          <a:xfrm>
            <a:off x="663864" y="4388639"/>
            <a:ext cx="10839287" cy="1631216"/>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Avenir Book" panose="02000503020000020003" pitchFamily="2" charset="0"/>
              </a:rPr>
              <a:t>232,590 pounds of trash removed by just SDRPF volunteers last year</a:t>
            </a:r>
          </a:p>
          <a:p>
            <a:pPr marL="285750" indent="-285750">
              <a:buFont typeface="Arial" panose="020B0604020202020204" pitchFamily="34" charset="0"/>
              <a:buChar char="•"/>
            </a:pPr>
            <a:r>
              <a:rPr lang="en-US" sz="2000" dirty="0">
                <a:latin typeface="Avenir Book" panose="02000503020000020003" pitchFamily="2" charset="0"/>
              </a:rPr>
              <a:t>Hundreds of thousands more removed by partners using our data</a:t>
            </a:r>
          </a:p>
          <a:p>
            <a:pPr marL="285750" indent="-285750">
              <a:buFont typeface="Arial" panose="020B0604020202020204" pitchFamily="34" charset="0"/>
              <a:buChar char="•"/>
            </a:pPr>
            <a:r>
              <a:rPr lang="en-US" sz="2000" dirty="0">
                <a:latin typeface="Avenir Book" panose="02000503020000020003" pitchFamily="2" charset="0"/>
              </a:rPr>
              <a:t>Increased media attention and elected official attention</a:t>
            </a:r>
          </a:p>
          <a:p>
            <a:pPr marL="285750" indent="-285750">
              <a:buFont typeface="Arial" panose="020B0604020202020204" pitchFamily="34" charset="0"/>
              <a:buChar char="•"/>
            </a:pPr>
            <a:endParaRPr lang="en-US" sz="2000" dirty="0">
              <a:latin typeface="Avenir Book" panose="02000503020000020003" pitchFamily="2" charset="0"/>
            </a:endParaRPr>
          </a:p>
          <a:p>
            <a:pPr marL="285750" indent="-285750">
              <a:buFont typeface="Arial" panose="020B0604020202020204" pitchFamily="34" charset="0"/>
              <a:buChar char="•"/>
            </a:pPr>
            <a:endParaRPr lang="en-US" sz="2000" dirty="0">
              <a:latin typeface="Avenir Book" panose="02000503020000020003" pitchFamily="2" charset="0"/>
            </a:endParaRPr>
          </a:p>
        </p:txBody>
      </p:sp>
      <p:pic>
        <p:nvPicPr>
          <p:cNvPr id="8" name="Picture Placeholder 7" descr="A river with trees and a bridge&#10;&#10;Description automatically generated">
            <a:extLst>
              <a:ext uri="{FF2B5EF4-FFF2-40B4-BE49-F238E27FC236}">
                <a16:creationId xmlns:a16="http://schemas.microsoft.com/office/drawing/2014/main" id="{E115E17A-DF86-C6B2-4371-9445B34DE398}"/>
              </a:ext>
            </a:extLst>
          </p:cNvPr>
          <p:cNvPicPr>
            <a:picLocks noGrp="1" noChangeAspect="1"/>
          </p:cNvPicPr>
          <p:nvPr>
            <p:ph type="pic" sz="quarter" idx="10"/>
          </p:nvPr>
        </p:nvPicPr>
        <p:blipFill rotWithShape="1">
          <a:blip r:embed="rId2" cstate="email">
            <a:extLst>
              <a:ext uri="{28A0092B-C50C-407E-A947-70E740481C1C}">
                <a14:useLocalDpi xmlns:a14="http://schemas.microsoft.com/office/drawing/2010/main"/>
              </a:ext>
            </a:extLst>
          </a:blip>
          <a:srcRect/>
          <a:stretch/>
        </p:blipFill>
        <p:spPr>
          <a:xfrm>
            <a:off x="-12492" y="-14288"/>
            <a:ext cx="12192000" cy="3842473"/>
          </a:xfrm>
          <a:prstGeom prst="rect">
            <a:avLst/>
          </a:prstGeom>
        </p:spPr>
      </p:pic>
      <p:sp>
        <p:nvSpPr>
          <p:cNvPr id="4" name="Title 1">
            <a:extLst>
              <a:ext uri="{FF2B5EF4-FFF2-40B4-BE49-F238E27FC236}">
                <a16:creationId xmlns:a16="http://schemas.microsoft.com/office/drawing/2014/main" id="{F1E53CCB-879D-ED3E-712E-524C8B863112}"/>
              </a:ext>
            </a:extLst>
          </p:cNvPr>
          <p:cNvSpPr>
            <a:spLocks noGrp="1"/>
          </p:cNvSpPr>
          <p:nvPr>
            <p:ph type="title"/>
          </p:nvPr>
        </p:nvSpPr>
        <p:spPr>
          <a:xfrm>
            <a:off x="663864" y="3239817"/>
            <a:ext cx="8923049" cy="825046"/>
          </a:xfrm>
        </p:spPr>
        <p:txBody>
          <a:bodyPr>
            <a:noAutofit/>
          </a:bodyPr>
          <a:lstStyle/>
          <a:p>
            <a:r>
              <a:rPr lang="en-US" sz="4800" b="1" dirty="0">
                <a:solidFill>
                  <a:schemeClr val="bg1"/>
                </a:solidFill>
                <a:latin typeface="Meta-Bold" pitchFamily="2" charset="0"/>
              </a:rPr>
              <a:t>SUCCESSES:  </a:t>
            </a:r>
            <a:r>
              <a:rPr lang="en-US" sz="3600" b="1" dirty="0">
                <a:solidFill>
                  <a:schemeClr val="bg1"/>
                </a:solidFill>
                <a:latin typeface="Avenir Book" panose="02000503020000020003" pitchFamily="2" charset="0"/>
              </a:rPr>
              <a:t>environment</a:t>
            </a:r>
            <a:endParaRPr lang="en-US" sz="4000" b="1" dirty="0">
              <a:solidFill>
                <a:schemeClr val="bg1"/>
              </a:solidFill>
              <a:latin typeface="Avenir Book" panose="02000503020000020003" pitchFamily="2" charset="0"/>
            </a:endParaRPr>
          </a:p>
        </p:txBody>
      </p:sp>
    </p:spTree>
    <p:extLst>
      <p:ext uri="{BB962C8B-B14F-4D97-AF65-F5344CB8AC3E}">
        <p14:creationId xmlns:p14="http://schemas.microsoft.com/office/powerpoint/2010/main" val="904682291"/>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A89696-091C-BA5D-B36D-74127510379C}"/>
            </a:ext>
          </a:extLst>
        </p:cNvPr>
        <p:cNvGrpSpPr/>
        <p:nvPr/>
      </p:nvGrpSpPr>
      <p:grpSpPr>
        <a:xfrm>
          <a:off x="0" y="0"/>
          <a:ext cx="0" cy="0"/>
          <a:chOff x="0" y="0"/>
          <a:chExt cx="0" cy="0"/>
        </a:xfrm>
      </p:grpSpPr>
      <p:sp>
        <p:nvSpPr>
          <p:cNvPr id="10" name="TextBox 9">
            <a:extLst>
              <a:ext uri="{FF2B5EF4-FFF2-40B4-BE49-F238E27FC236}">
                <a16:creationId xmlns:a16="http://schemas.microsoft.com/office/drawing/2014/main" id="{E8D7B369-FD08-187A-334D-7B486EBE4781}"/>
              </a:ext>
            </a:extLst>
          </p:cNvPr>
          <p:cNvSpPr txBox="1"/>
          <p:nvPr/>
        </p:nvSpPr>
        <p:spPr>
          <a:xfrm>
            <a:off x="663864" y="4047116"/>
            <a:ext cx="10839287" cy="1938992"/>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Avenir Book" panose="02000503020000020003" pitchFamily="2" charset="0"/>
              </a:rPr>
              <a:t>From no riverbed outreach workers in 2019, there are now 11 riverbed outreach workers</a:t>
            </a:r>
          </a:p>
          <a:p>
            <a:pPr marL="285750" indent="-285750">
              <a:buFont typeface="Arial" panose="020B0604020202020204" pitchFamily="34" charset="0"/>
              <a:buChar char="•"/>
            </a:pPr>
            <a:r>
              <a:rPr lang="en-US" sz="2000" dirty="0">
                <a:latin typeface="Avenir Book" panose="02000503020000020003" pitchFamily="2" charset="0"/>
              </a:rPr>
              <a:t>Data partially enabled by $17M grant from State of CA to focus on housing resources directly for people living in the riverbed</a:t>
            </a:r>
          </a:p>
          <a:p>
            <a:pPr marL="285750" indent="-285750">
              <a:buFont typeface="Arial" panose="020B0604020202020204" pitchFamily="34" charset="0"/>
              <a:buChar char="•"/>
            </a:pPr>
            <a:r>
              <a:rPr lang="en-US" sz="2000" dirty="0">
                <a:latin typeface="Avenir Book" panose="02000503020000020003" pitchFamily="2" charset="0"/>
              </a:rPr>
              <a:t>Grants awarded for care kits and flood notifications</a:t>
            </a:r>
          </a:p>
          <a:p>
            <a:pPr marL="285750" indent="-285750">
              <a:buFont typeface="Arial" panose="020B0604020202020204" pitchFamily="34" charset="0"/>
              <a:buChar char="•"/>
            </a:pPr>
            <a:r>
              <a:rPr lang="en-US" sz="2000" dirty="0">
                <a:latin typeface="Avenir Book" panose="02000503020000020003" pitchFamily="2" charset="0"/>
              </a:rPr>
              <a:t>60+ housing placements, and nearly 200 people currently receiving case management</a:t>
            </a:r>
          </a:p>
          <a:p>
            <a:endParaRPr lang="en-US" sz="2000" dirty="0">
              <a:latin typeface="Avenir Book" panose="02000503020000020003" pitchFamily="2" charset="0"/>
            </a:endParaRPr>
          </a:p>
        </p:txBody>
      </p:sp>
      <p:pic>
        <p:nvPicPr>
          <p:cNvPr id="8" name="Picture Placeholder 7">
            <a:extLst>
              <a:ext uri="{FF2B5EF4-FFF2-40B4-BE49-F238E27FC236}">
                <a16:creationId xmlns:a16="http://schemas.microsoft.com/office/drawing/2014/main" id="{E115E17A-DF86-C6B2-4371-9445B34DE398}"/>
              </a:ext>
            </a:extLst>
          </p:cNvPr>
          <p:cNvPicPr>
            <a:picLocks noGrp="1" noChangeAspect="1"/>
          </p:cNvPicPr>
          <p:nvPr>
            <p:ph type="pic" sz="quarter" idx="10"/>
          </p:nvPr>
        </p:nvPicPr>
        <p:blipFill rotWithShape="1">
          <a:blip r:embed="rId2" cstate="email">
            <a:extLst>
              <a:ext uri="{28A0092B-C50C-407E-A947-70E740481C1C}">
                <a14:useLocalDpi xmlns:a14="http://schemas.microsoft.com/office/drawing/2010/main"/>
              </a:ext>
            </a:extLst>
          </a:blip>
          <a:srcRect l="-102"/>
          <a:stretch/>
        </p:blipFill>
        <p:spPr>
          <a:xfrm>
            <a:off x="-12492" y="-14288"/>
            <a:ext cx="12192000" cy="3842473"/>
          </a:xfrm>
          <a:prstGeom prst="rect">
            <a:avLst/>
          </a:prstGeom>
        </p:spPr>
      </p:pic>
      <p:sp>
        <p:nvSpPr>
          <p:cNvPr id="4" name="Title 1">
            <a:extLst>
              <a:ext uri="{FF2B5EF4-FFF2-40B4-BE49-F238E27FC236}">
                <a16:creationId xmlns:a16="http://schemas.microsoft.com/office/drawing/2014/main" id="{F1E53CCB-879D-ED3E-712E-524C8B863112}"/>
              </a:ext>
            </a:extLst>
          </p:cNvPr>
          <p:cNvSpPr>
            <a:spLocks noGrp="1"/>
          </p:cNvSpPr>
          <p:nvPr>
            <p:ph type="title"/>
          </p:nvPr>
        </p:nvSpPr>
        <p:spPr>
          <a:xfrm>
            <a:off x="663864" y="3239817"/>
            <a:ext cx="8923049" cy="825046"/>
          </a:xfrm>
        </p:spPr>
        <p:txBody>
          <a:bodyPr>
            <a:noAutofit/>
          </a:bodyPr>
          <a:lstStyle/>
          <a:p>
            <a:r>
              <a:rPr lang="en-US" sz="4800" b="1" dirty="0">
                <a:solidFill>
                  <a:schemeClr val="bg1"/>
                </a:solidFill>
                <a:latin typeface="Meta-Bold" pitchFamily="2" charset="0"/>
              </a:rPr>
              <a:t>SUCCESSES:  </a:t>
            </a:r>
            <a:r>
              <a:rPr lang="en-US" sz="3600" b="1" dirty="0">
                <a:solidFill>
                  <a:schemeClr val="bg1"/>
                </a:solidFill>
                <a:latin typeface="Avenir Book" panose="02000503020000020003" pitchFamily="2" charset="0"/>
              </a:rPr>
              <a:t>human services</a:t>
            </a:r>
            <a:endParaRPr lang="en-US" sz="4000" b="1" dirty="0">
              <a:solidFill>
                <a:schemeClr val="bg1"/>
              </a:solidFill>
              <a:latin typeface="Avenir Book" panose="02000503020000020003" pitchFamily="2" charset="0"/>
            </a:endParaRPr>
          </a:p>
        </p:txBody>
      </p:sp>
      <p:pic>
        <p:nvPicPr>
          <p:cNvPr id="1026" name="Picture 2" descr="PEOPLE ASSISTING THE HOMELESS - FY24DMFALL">
            <a:extLst>
              <a:ext uri="{FF2B5EF4-FFF2-40B4-BE49-F238E27FC236}">
                <a16:creationId xmlns:a16="http://schemas.microsoft.com/office/drawing/2014/main" id="{AE113144-0554-3F89-BBAB-E3514E1BCC98}"/>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t="17529" b="22236"/>
          <a:stretch/>
        </p:blipFill>
        <p:spPr bwMode="auto">
          <a:xfrm>
            <a:off x="9334500" y="2151841"/>
            <a:ext cx="2857500" cy="17212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360328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42ADE1-F413-18C6-7AC3-AC8CC26207F2}"/>
              </a:ext>
            </a:extLst>
          </p:cNvPr>
          <p:cNvSpPr>
            <a:spLocks noGrp="1"/>
          </p:cNvSpPr>
          <p:nvPr>
            <p:ph type="title"/>
          </p:nvPr>
        </p:nvSpPr>
        <p:spPr/>
        <p:txBody>
          <a:bodyPr/>
          <a:lstStyle/>
          <a:p>
            <a:r>
              <a:rPr lang="en-US" dirty="0"/>
              <a:t>ORGANIZATION-WIDE CHANGES and LESSONS</a:t>
            </a:r>
          </a:p>
        </p:txBody>
      </p:sp>
      <p:sp>
        <p:nvSpPr>
          <p:cNvPr id="3" name="Content Placeholder 2">
            <a:extLst>
              <a:ext uri="{FF2B5EF4-FFF2-40B4-BE49-F238E27FC236}">
                <a16:creationId xmlns:a16="http://schemas.microsoft.com/office/drawing/2014/main" id="{BC2EACA2-F189-7314-0453-E79B7685AEC7}"/>
              </a:ext>
            </a:extLst>
          </p:cNvPr>
          <p:cNvSpPr>
            <a:spLocks noGrp="1"/>
          </p:cNvSpPr>
          <p:nvPr>
            <p:ph idx="1"/>
          </p:nvPr>
        </p:nvSpPr>
        <p:spPr>
          <a:xfrm>
            <a:off x="838200" y="1665204"/>
            <a:ext cx="10888579" cy="5032375"/>
          </a:xfrm>
        </p:spPr>
        <p:txBody>
          <a:bodyPr>
            <a:normAutofit fontScale="92500" lnSpcReduction="20000"/>
          </a:bodyPr>
          <a:lstStyle/>
          <a:p>
            <a:r>
              <a:rPr lang="en-US" sz="2400" dirty="0"/>
              <a:t>Cultivate a mindset that is open to learning</a:t>
            </a:r>
          </a:p>
          <a:p>
            <a:r>
              <a:rPr lang="en-US" sz="2400" dirty="0"/>
              <a:t>Agree on organizational values with respect to people experiencing homeless, set expectations for respect and values for all volunteers, all programs</a:t>
            </a:r>
          </a:p>
          <a:p>
            <a:r>
              <a:rPr lang="en-US" sz="2400" dirty="0"/>
              <a:t>People-centered language</a:t>
            </a:r>
          </a:p>
          <a:p>
            <a:r>
              <a:rPr lang="en-US" sz="2400" dirty="0"/>
              <a:t>Additional training for staff:  de-escalation, how/when to involve emergency responders (and which emergency responders), starting and ending a conversation, navigating the continuum of care so we can help set expectations, direct referrals to outreach</a:t>
            </a:r>
          </a:p>
          <a:p>
            <a:r>
              <a:rPr lang="en-US" sz="2400" dirty="0"/>
              <a:t>Awareness of vicarious trauma for staff and volunteers, regular conversations </a:t>
            </a:r>
          </a:p>
          <a:p>
            <a:r>
              <a:rPr lang="en-US" sz="2400" dirty="0"/>
              <a:t>Value of lived experience in hiring/intern selection</a:t>
            </a:r>
          </a:p>
          <a:p>
            <a:r>
              <a:rPr lang="en-US" sz="2400" dirty="0"/>
              <a:t>Gain and maintain credibility with homeless service providers and agencies, maintain open line of communication to stay aware of changing needs and concerns</a:t>
            </a:r>
          </a:p>
          <a:p>
            <a:r>
              <a:rPr lang="en-US" sz="2400" dirty="0"/>
              <a:t>Know your lane</a:t>
            </a:r>
          </a:p>
          <a:p>
            <a:r>
              <a:rPr lang="en-US" sz="2400" dirty="0"/>
              <a:t>Be patient</a:t>
            </a:r>
          </a:p>
          <a:p>
            <a:endParaRPr lang="en-US" sz="2400" dirty="0"/>
          </a:p>
        </p:txBody>
      </p:sp>
    </p:spTree>
    <p:extLst>
      <p:ext uri="{BB962C8B-B14F-4D97-AF65-F5344CB8AC3E}">
        <p14:creationId xmlns:p14="http://schemas.microsoft.com/office/powerpoint/2010/main" val="25650435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6">
            <a:extLst>
              <a:ext uri="{FF2B5EF4-FFF2-40B4-BE49-F238E27FC236}">
                <a16:creationId xmlns:a16="http://schemas.microsoft.com/office/drawing/2014/main" id="{A7412C30-99D0-364A-A17B-8B373EFAAC77}"/>
              </a:ext>
            </a:extLst>
          </p:cNvPr>
          <p:cNvPicPr>
            <a:picLocks noGrp="1" noChangeAspect="1"/>
          </p:cNvPicPr>
          <p:nvPr>
            <p:ph type="pic" sz="quarter" idx="10"/>
          </p:nvPr>
        </p:nvPicPr>
        <p:blipFill>
          <a:blip r:embed="rId3" cstate="email">
            <a:extLst>
              <a:ext uri="{28A0092B-C50C-407E-A947-70E740481C1C}">
                <a14:useLocalDpi xmlns:a14="http://schemas.microsoft.com/office/drawing/2010/main"/>
              </a:ext>
            </a:extLst>
          </a:blip>
          <a:srcRect/>
          <a:stretch/>
        </p:blipFill>
        <p:spPr>
          <a:xfrm>
            <a:off x="0" y="0"/>
            <a:ext cx="9058940" cy="6858000"/>
          </a:xfrm>
        </p:spPr>
      </p:pic>
      <p:pic>
        <p:nvPicPr>
          <p:cNvPr id="4" name="Picture 3">
            <a:extLst>
              <a:ext uri="{FF2B5EF4-FFF2-40B4-BE49-F238E27FC236}">
                <a16:creationId xmlns:a16="http://schemas.microsoft.com/office/drawing/2014/main" id="{127D3ECC-BA52-F140-9B9E-2D56A9EE725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256200" y="3429000"/>
            <a:ext cx="2044196" cy="2044196"/>
          </a:xfrm>
          <a:prstGeom prst="rect">
            <a:avLst/>
          </a:prstGeom>
        </p:spPr>
      </p:pic>
      <p:pic>
        <p:nvPicPr>
          <p:cNvPr id="13" name="PFE element 108">
            <a:extLst>
              <a:ext uri="{FF2B5EF4-FFF2-40B4-BE49-F238E27FC236}">
                <a16:creationId xmlns:a16="http://schemas.microsoft.com/office/drawing/2014/main" id="{786A1DB0-57A6-3C4A-95E0-C2F32FCD0D8A}"/>
              </a:ext>
            </a:extLst>
          </p:cNvPr>
          <p:cNvPicPr>
            <a:picLocks/>
          </p:cNvPicPr>
          <p:nvPr/>
        </p:nvPicPr>
        <p:blipFill>
          <a:blip r:embed="rId5" cstate="email">
            <a:extLst>
              <a:ext uri="{28A0092B-C50C-407E-A947-70E740481C1C}">
                <a14:useLocalDpi xmlns:a14="http://schemas.microsoft.com/office/drawing/2010/main"/>
              </a:ext>
            </a:extLst>
          </a:blip>
          <a:stretch>
            <a:fillRect/>
          </a:stretch>
        </p:blipFill>
        <p:spPr>
          <a:xfrm>
            <a:off x="5724311" y="699793"/>
            <a:ext cx="5880100" cy="914400"/>
          </a:xfrm>
          <a:prstGeom prst="rect">
            <a:avLst/>
          </a:prstGeom>
        </p:spPr>
      </p:pic>
      <p:sp>
        <p:nvSpPr>
          <p:cNvPr id="2" name="TextBox 1">
            <a:extLst>
              <a:ext uri="{FF2B5EF4-FFF2-40B4-BE49-F238E27FC236}">
                <a16:creationId xmlns:a16="http://schemas.microsoft.com/office/drawing/2014/main" id="{49C52043-A4B5-4D58-0E2C-BFEB4DCC3142}"/>
              </a:ext>
            </a:extLst>
          </p:cNvPr>
          <p:cNvSpPr txBox="1"/>
          <p:nvPr/>
        </p:nvSpPr>
        <p:spPr>
          <a:xfrm>
            <a:off x="6096000" y="1524051"/>
            <a:ext cx="5623559" cy="3416320"/>
          </a:xfrm>
          <a:prstGeom prst="rect">
            <a:avLst/>
          </a:prstGeom>
          <a:noFill/>
        </p:spPr>
        <p:txBody>
          <a:bodyPr wrap="square" rtlCol="0">
            <a:spAutoFit/>
          </a:bodyPr>
          <a:lstStyle/>
          <a:p>
            <a:r>
              <a:rPr lang="en-US" b="1" dirty="0">
                <a:latin typeface="Avenir Book" panose="02000503020000020003" pitchFamily="2" charset="0"/>
              </a:rPr>
              <a:t>Sarah Hutmacher</a:t>
            </a:r>
          </a:p>
          <a:p>
            <a:r>
              <a:rPr lang="en-US" b="1" dirty="0">
                <a:latin typeface="Avenir Book" panose="02000503020000020003" pitchFamily="2" charset="0"/>
              </a:rPr>
              <a:t>      The San Diego River Park Foundation</a:t>
            </a:r>
          </a:p>
          <a:p>
            <a:r>
              <a:rPr lang="en-US" b="1" dirty="0">
                <a:solidFill>
                  <a:schemeClr val="tx2"/>
                </a:solidFill>
                <a:latin typeface="Avenir Book" panose="02000503020000020003" pitchFamily="2" charset="0"/>
              </a:rPr>
              <a:t>	</a:t>
            </a:r>
            <a:r>
              <a:rPr lang="en-US" b="1" dirty="0">
                <a:solidFill>
                  <a:schemeClr val="tx2"/>
                </a:solidFill>
                <a:latin typeface="Avenir Book" panose="02000503020000020003" pitchFamily="2" charset="0"/>
                <a:hlinkClick r:id="rId6"/>
              </a:rPr>
              <a:t>sarah@sandiegoriver.org</a:t>
            </a:r>
            <a:endParaRPr lang="en-US" b="1" dirty="0">
              <a:solidFill>
                <a:schemeClr val="tx2"/>
              </a:solidFill>
              <a:latin typeface="Avenir Book" panose="02000503020000020003" pitchFamily="2" charset="0"/>
            </a:endParaRPr>
          </a:p>
          <a:p>
            <a:endParaRPr lang="en-US" b="1" dirty="0">
              <a:solidFill>
                <a:schemeClr val="tx2"/>
              </a:solidFill>
              <a:latin typeface="Avenir Book" panose="02000503020000020003" pitchFamily="2" charset="0"/>
            </a:endParaRPr>
          </a:p>
          <a:p>
            <a:endParaRPr lang="en-US" b="1" dirty="0">
              <a:solidFill>
                <a:schemeClr val="tx2"/>
              </a:solidFill>
              <a:latin typeface="Avenir Book" panose="02000503020000020003" pitchFamily="2" charset="0"/>
            </a:endParaRPr>
          </a:p>
          <a:p>
            <a:endParaRPr lang="en-US" b="1" dirty="0">
              <a:solidFill>
                <a:schemeClr val="tx2"/>
              </a:solidFill>
              <a:latin typeface="Avenir Book" panose="02000503020000020003" pitchFamily="2" charset="0"/>
            </a:endParaRPr>
          </a:p>
          <a:p>
            <a:endParaRPr lang="en-US" b="1" dirty="0">
              <a:solidFill>
                <a:schemeClr val="tx2"/>
              </a:solidFill>
              <a:latin typeface="Avenir Book" panose="02000503020000020003" pitchFamily="2" charset="0"/>
            </a:endParaRPr>
          </a:p>
          <a:p>
            <a:endParaRPr lang="en-US" b="1" dirty="0">
              <a:solidFill>
                <a:schemeClr val="tx2"/>
              </a:solidFill>
              <a:latin typeface="Avenir Book" panose="02000503020000020003" pitchFamily="2" charset="0"/>
            </a:endParaRPr>
          </a:p>
          <a:p>
            <a:r>
              <a:rPr lang="en-US" b="1" dirty="0">
                <a:solidFill>
                  <a:schemeClr val="tx2"/>
                </a:solidFill>
                <a:latin typeface="Avenir Book" panose="02000503020000020003" pitchFamily="2" charset="0"/>
              </a:rPr>
              <a:t>								</a:t>
            </a:r>
            <a:r>
              <a:rPr lang="en-US" b="1" dirty="0" err="1">
                <a:solidFill>
                  <a:schemeClr val="tx2"/>
                </a:solidFill>
                <a:latin typeface="Avenir Book" panose="02000503020000020003" pitchFamily="2" charset="0"/>
                <a:hlinkClick r:id="rId7"/>
              </a:rPr>
              <a:t>www.sandiegoriver.org</a:t>
            </a:r>
            <a:r>
              <a:rPr lang="en-US" b="1" dirty="0">
                <a:latin typeface="Avenir Book" panose="02000503020000020003" pitchFamily="2" charset="0"/>
              </a:rPr>
              <a:t>			@</a:t>
            </a:r>
            <a:r>
              <a:rPr lang="en-US" b="1" dirty="0" err="1">
                <a:latin typeface="Avenir Book" panose="02000503020000020003" pitchFamily="2" charset="0"/>
              </a:rPr>
              <a:t>sandiegoriver</a:t>
            </a:r>
            <a:r>
              <a:rPr lang="en-US" b="1" dirty="0">
                <a:latin typeface="Avenir Book" panose="02000503020000020003" pitchFamily="2" charset="0"/>
              </a:rPr>
              <a:t> on social</a:t>
            </a:r>
          </a:p>
          <a:p>
            <a:r>
              <a:rPr lang="en-US" b="1" dirty="0">
                <a:latin typeface="Avenir Book" panose="02000503020000020003" pitchFamily="2" charset="0"/>
              </a:rPr>
              <a:t>			(619) 297-7380</a:t>
            </a:r>
          </a:p>
        </p:txBody>
      </p:sp>
    </p:spTree>
    <p:extLst>
      <p:ext uri="{BB962C8B-B14F-4D97-AF65-F5344CB8AC3E}">
        <p14:creationId xmlns:p14="http://schemas.microsoft.com/office/powerpoint/2010/main" val="2329479450"/>
      </p:ext>
    </p:extLst>
  </p:cSld>
  <p:clrMapOvr>
    <a:masterClrMapping/>
  </p:clrMapOvr>
</p:sld>
</file>

<file path=ppt/theme/theme1.xml><?xml version="1.0" encoding="utf-8"?>
<a:theme xmlns:a="http://schemas.openxmlformats.org/drawingml/2006/main" name="Office Theme">
  <a:themeElements>
    <a:clrScheme name="SDRPF Branding">
      <a:dk1>
        <a:srgbClr val="000000"/>
      </a:dk1>
      <a:lt1>
        <a:srgbClr val="FFFFFF"/>
      </a:lt1>
      <a:dk2>
        <a:srgbClr val="163860"/>
      </a:dk2>
      <a:lt2>
        <a:srgbClr val="E7E6E6"/>
      </a:lt2>
      <a:accent1>
        <a:srgbClr val="0756A3"/>
      </a:accent1>
      <a:accent2>
        <a:srgbClr val="269346"/>
      </a:accent2>
      <a:accent3>
        <a:srgbClr val="BCD630"/>
      </a:accent3>
      <a:accent4>
        <a:srgbClr val="97C9EC"/>
      </a:accent4>
      <a:accent5>
        <a:srgbClr val="697FBC"/>
      </a:accent5>
      <a:accent6>
        <a:srgbClr val="7C8E6B"/>
      </a:accent6>
      <a:hlink>
        <a:srgbClr val="0563C1"/>
      </a:hlink>
      <a:folHlink>
        <a:srgbClr val="954F72"/>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10378</TotalTime>
  <Words>2220</Words>
  <Application>Microsoft Macintosh PowerPoint</Application>
  <PresentationFormat>Widescreen</PresentationFormat>
  <Paragraphs>302</Paragraphs>
  <Slides>47</Slides>
  <Notes>12</Notes>
  <HiddenSlides>1</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47</vt:i4>
      </vt:variant>
    </vt:vector>
  </HeadingPairs>
  <TitlesOfParts>
    <vt:vector size="58" baseType="lpstr">
      <vt:lpstr>Avenir Medium</vt:lpstr>
      <vt:lpstr>Avenir</vt:lpstr>
      <vt:lpstr>Meta-Bold</vt:lpstr>
      <vt:lpstr>Avenir Heavy</vt:lpstr>
      <vt:lpstr>Avenir Book</vt:lpstr>
      <vt:lpstr>Aptos</vt:lpstr>
      <vt:lpstr>Arial</vt:lpstr>
      <vt:lpstr>Roboto Light</vt:lpstr>
      <vt:lpstr>Avenir Black</vt:lpstr>
      <vt:lpstr>Montserrat</vt:lpstr>
      <vt:lpstr>Office Theme</vt:lpstr>
      <vt:lpstr>PowerPoint Presentation</vt:lpstr>
      <vt:lpstr>SAN DIEGO RIVER PARK FOUNDATION</vt:lpstr>
      <vt:lpstr>PowerPoint Presentation</vt:lpstr>
      <vt:lpstr>PowerPoint Presentation</vt:lpstr>
      <vt:lpstr>PowerPoint Presentation</vt:lpstr>
      <vt:lpstr>PowerPoint Presentation</vt:lpstr>
      <vt:lpstr>PowerPoint Presentation</vt:lpstr>
      <vt:lpstr>LOWER  SAN DIEGO RIVERBED  LAND USE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TRASH DATA COLLECTION – v.1</vt:lpstr>
      <vt:lpstr>SCALE OF TRASH ISSUE: based on point-in-time survey</vt:lpstr>
      <vt:lpstr>TRASH DATA COLLECTION - v.2</vt:lpstr>
      <vt:lpstr>OUR PLAN:  Data-Informed Impact Model</vt:lpstr>
      <vt:lpstr>PowerPoint Presentation</vt:lpstr>
      <vt:lpstr>PowerPoint Presentation</vt:lpstr>
      <vt:lpstr>SEGMENT BY SEGMENT</vt:lpstr>
      <vt:lpstr>OUR PLAN:  Data to Address Trash Management Challenges</vt:lpstr>
      <vt:lpstr>PowerPoint Presentation</vt:lpstr>
      <vt:lpstr>OUR PLAN: Data to Address Trash Management Challenges</vt:lpstr>
      <vt:lpstr>OUR PLAN:  Data to Address Trash Management Challenges</vt:lpstr>
      <vt:lpstr>BUT WHAT WE FOUND OUT:</vt:lpstr>
      <vt:lpstr>FINER DATA RESOLUTION</vt:lpstr>
      <vt:lpstr>PowerPoint Presentation</vt:lpstr>
      <vt:lpstr>WHAT WE DO WITH THE DATA</vt:lpstr>
      <vt:lpstr>WHAT WE DO WITH THE DATA</vt:lpstr>
      <vt:lpstr>QUICK CUSTOM REPORTING</vt:lpstr>
      <vt:lpstr>PowerPoint Presentation</vt:lpstr>
      <vt:lpstr>LIVE INFOGRAPHICS</vt:lpstr>
      <vt:lpstr>MEDIA STAKEHOLDERS</vt:lpstr>
      <vt:lpstr>WHO’S USING OUR DATA?</vt:lpstr>
      <vt:lpstr>WHAT WE DO WITH THE DATA</vt:lpstr>
      <vt:lpstr>DIRECTING RESOURCES:  better serving people in the riverbed</vt:lpstr>
      <vt:lpstr>HOMELESS OUTREACH PARTNERS</vt:lpstr>
      <vt:lpstr>OUTREACH OUTCOMES EXAMPLE</vt:lpstr>
      <vt:lpstr>PowerPoint Presentation</vt:lpstr>
      <vt:lpstr>PowerPoint Presentation</vt:lpstr>
      <vt:lpstr>WHAT WE DO WITH THE DATA</vt:lpstr>
      <vt:lpstr>SUCCESSES:  environment</vt:lpstr>
      <vt:lpstr>SUCCESSES:  human services</vt:lpstr>
      <vt:lpstr>ORGANIZATION-WIDE CHANGES and LESSONS</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Sarah Hutmacher</dc:creator>
  <cp:keywords/>
  <dc:description/>
  <cp:lastModifiedBy>Sarah Hutmacher</cp:lastModifiedBy>
  <cp:revision>21</cp:revision>
  <dcterms:created xsi:type="dcterms:W3CDTF">2024-05-08T19:45:46Z</dcterms:created>
  <dcterms:modified xsi:type="dcterms:W3CDTF">2024-06-25T20:32:36Z</dcterms:modified>
  <cp:category/>
</cp:coreProperties>
</file>