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3" r:id="rId2"/>
    <p:sldId id="374" r:id="rId3"/>
    <p:sldId id="375" r:id="rId4"/>
    <p:sldId id="413" r:id="rId5"/>
    <p:sldId id="415" r:id="rId6"/>
    <p:sldId id="399" r:id="rId7"/>
    <p:sldId id="400" r:id="rId8"/>
    <p:sldId id="401" r:id="rId9"/>
    <p:sldId id="409" r:id="rId10"/>
    <p:sldId id="403" r:id="rId11"/>
    <p:sldId id="368" r:id="rId12"/>
    <p:sldId id="372" r:id="rId13"/>
    <p:sldId id="418" r:id="rId14"/>
    <p:sldId id="420" r:id="rId15"/>
    <p:sldId id="419" r:id="rId16"/>
  </p:sldIdLst>
  <p:sldSz cx="9144000" cy="6858000" type="screen4x3"/>
  <p:notesSz cx="6858000" cy="9144000"/>
  <p:defaultTextStyle>
    <a:defPPr>
      <a:defRPr lang="en-US"/>
    </a:defPPr>
    <a:lvl1pPr marL="0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17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24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29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35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40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47" algn="l" defTabSz="9142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86064" autoAdjust="0"/>
  </p:normalViewPr>
  <p:slideViewPr>
    <p:cSldViewPr showGuides="1">
      <p:cViewPr varScale="1">
        <p:scale>
          <a:sx n="44" d="100"/>
          <a:sy n="44" d="100"/>
        </p:scale>
        <p:origin x="-1349" y="-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BA37-FEC5-4D1C-9F0F-519DC779743F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4D5DA-3ABC-4517-8D79-F68737E4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7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9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5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7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4D5DA-3ABC-4517-8D79-F68737E489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a</a:t>
            </a:r>
            <a:r>
              <a:rPr lang="en-US" baseline="0" dirty="0" smtClean="0"/>
              <a:t> campaign by whole foods and the </a:t>
            </a:r>
            <a:r>
              <a:rPr lang="en-US" baseline="0" dirty="0" err="1" smtClean="0"/>
              <a:t>Xerces</a:t>
            </a:r>
            <a:r>
              <a:rPr lang="en-US" baseline="0" dirty="0" smtClean="0"/>
              <a:t>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3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4D5DA-3ABC-4517-8D79-F68737E489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4D5DA-3ABC-4517-8D79-F68737E489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3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D91-C55F-4273-8C39-28CA1BF4B1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53A3-651C-4BCF-8A4C-63EA40229553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2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5DF-628A-403D-9441-4D21D7AF40DB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B1F7-AD4F-426C-B621-12C9D7C15FC6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F54-93AA-46A5-81EF-2D90A3A476B3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8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6B32-7182-4888-9383-738266B97856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8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FE71-353E-4938-A264-6AF9B22EA5B8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100" b="1"/>
            </a:lvl2pPr>
            <a:lvl3pPr marL="914212" indent="0">
              <a:buNone/>
              <a:defRPr sz="1900" b="1"/>
            </a:lvl3pPr>
            <a:lvl4pPr marL="1371317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0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100" b="1"/>
            </a:lvl2pPr>
            <a:lvl3pPr marL="914212" indent="0">
              <a:buNone/>
              <a:defRPr sz="1900" b="1"/>
            </a:lvl3pPr>
            <a:lvl4pPr marL="1371317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0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F13E-8010-4BC8-B992-48F94A6D6CF4}" type="datetime1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670D-823C-4228-878B-B9D07FA33916}" type="datetime1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1D6F-8969-4C39-A3B7-754305680993}" type="datetime1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4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0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178-3D11-4A73-B641-2577FB04E8F2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17" indent="0">
              <a:buNone/>
              <a:defRPr sz="2100"/>
            </a:lvl4pPr>
            <a:lvl5pPr marL="1828424" indent="0">
              <a:buNone/>
              <a:defRPr sz="2100"/>
            </a:lvl5pPr>
            <a:lvl6pPr marL="2285529" indent="0">
              <a:buNone/>
              <a:defRPr sz="2100"/>
            </a:lvl6pPr>
            <a:lvl7pPr marL="2742635" indent="0">
              <a:buNone/>
              <a:defRPr sz="2100"/>
            </a:lvl7pPr>
            <a:lvl8pPr marL="3199740" indent="0">
              <a:buNone/>
              <a:defRPr sz="2100"/>
            </a:lvl8pPr>
            <a:lvl9pPr marL="365684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4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0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67FC-CCF5-4E77-BC51-98CD2D25D659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D64B-76DC-438D-AA9C-AB79FBFF9D6F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C7A6-347C-4784-A494-6757ECE9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1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1" indent="-228553" algn="l" defTabSz="9142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6" indent="-228553" algn="l" defTabSz="9142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3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8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4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9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7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9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5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0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microsoft.com/office/2007/relationships/hdphoto" Target="../media/hdphoto4.wdp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microsoft.com/office/2007/relationships/hdphoto" Target="../media/hdphoto9.wdp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5963" y="5258005"/>
            <a:ext cx="5276710" cy="461645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http://www.bentler.us/eastern-washington/animals/insects/bees/sweat-bee-halictus-farinosus.jpg</a:t>
            </a:r>
          </a:p>
        </p:txBody>
      </p:sp>
      <p:pic>
        <p:nvPicPr>
          <p:cNvPr id="1026" name="Picture 2" descr="C:\Users\James Hung\Desktop\IMG_63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254" y="1"/>
            <a:ext cx="9149254" cy="69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333500"/>
            <a:ext cx="9149254" cy="8763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22" tIns="45710" rIns="91422" bIns="4571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K. James Hung, Ph.D. Candidate</a:t>
            </a:r>
          </a:p>
          <a:p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Section of Ecology, Behavior, and Evolution; Division of Biological Sciences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9254" cy="13335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22" tIns="45710" rIns="91422" bIns="45710" rtlCol="0" anchor="ctr">
            <a:noAutofit/>
          </a:bodyPr>
          <a:lstStyle>
            <a:lvl1pPr algn="ctr" defTabSz="1828800" rtl="0" eaLnBrk="1" latinLnBrk="0" hangingPunct="1"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Connectivity Strategic Plan:</a:t>
            </a:r>
          </a:p>
          <a:p>
            <a:r>
              <a:rPr lang="en-US" sz="3600" b="1" dirty="0"/>
              <a:t>Native Bees of San Diego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76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129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Colletidae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farm4.staticflickr.com/3112/5761756604_1f01133c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1614222"/>
            <a:ext cx="3962400" cy="36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888" y="4919247"/>
            <a:ext cx="3498312" cy="3385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David </a:t>
            </a:r>
            <a:r>
              <a:rPr lang="en-US" sz="1600" dirty="0" err="1">
                <a:solidFill>
                  <a:schemeClr val="bg1"/>
                </a:solidFill>
              </a:rPr>
              <a:t>Genoud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Keng-LouJames\Desktop\Hillary\P11007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4577" y="1614222"/>
            <a:ext cx="4148598" cy="36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6705600" cy="55245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Bees vs. </a:t>
            </a:r>
            <a:r>
              <a:rPr lang="en-US" sz="4000" b="1" dirty="0" smtClean="0">
                <a:solidFill>
                  <a:schemeClr val="bg1"/>
                </a:solidFill>
              </a:rPr>
              <a:t>Fragmentation </a:t>
            </a:r>
            <a:r>
              <a:rPr lang="en-US" sz="4000" b="1" dirty="0">
                <a:solidFill>
                  <a:schemeClr val="bg1"/>
                </a:solidFill>
              </a:rPr>
              <a:t>in 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 descr="C:\Users\james\Desktop\James\San Diego Pics\0 2011-2012\9-1 - Bee Course\CaseyPix\DSCN17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2734" y="1876410"/>
            <a:ext cx="189261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3781411"/>
            <a:ext cx="1995934" cy="181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2734" y="3781411"/>
            <a:ext cx="1892618" cy="181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90651"/>
            <a:ext cx="42767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eng-LouJames\Desktop\James\San Diego Pics\0 2012\0-0 - 2012 Field\P101097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1876410"/>
            <a:ext cx="1995934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6705600" cy="55245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Diversity Loss in Fragments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7A6-347C-4784-A494-6757ECE9603E}" type="slidenum">
              <a:rPr lang="en-US" smtClean="0"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4527440" cy="25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40" y="4046059"/>
            <a:ext cx="3657600" cy="25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46" y="1333500"/>
            <a:ext cx="3657600" cy="25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46" y="4046059"/>
            <a:ext cx="3657600" cy="25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55245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Diversity Loss in Fragments – why?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1556416"/>
            <a:ext cx="3467100" cy="4108807"/>
          </a:xfrm>
          <a:prstGeom prst="rect">
            <a:avLst/>
          </a:prstGeom>
          <a:noFill/>
        </p:spPr>
        <p:txBody>
          <a:bodyPr wrap="square" lIns="45710" tIns="22855" rIns="45710" bIns="22855" rtlCol="0">
            <a:spAutoFit/>
          </a:bodyPr>
          <a:lstStyle/>
          <a:p>
            <a:pPr marL="285691" indent="-28569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Loss of disturbance-intolerant taxa?</a:t>
            </a:r>
          </a:p>
          <a:p>
            <a:pPr marL="285691" indent="-28569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691" indent="-28569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691" indent="-28569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Wrong configuration of resources?</a:t>
            </a:r>
          </a:p>
          <a:p>
            <a:pPr marL="285691" indent="-28569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691" indent="-28569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691" indent="-28569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Lack of re-colonization following local extirpation?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2021168"/>
            <a:ext cx="3900588" cy="31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5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552451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Bee Foraging Ranges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556416"/>
            <a:ext cx="3467100" cy="4355028"/>
          </a:xfrm>
          <a:prstGeom prst="rect">
            <a:avLst/>
          </a:prstGeom>
          <a:noFill/>
        </p:spPr>
        <p:txBody>
          <a:bodyPr wrap="square" lIns="45710" tIns="22855" rIns="45710" bIns="22855" rtlCol="0">
            <a:spAutoFit/>
          </a:bodyPr>
          <a:lstStyle/>
          <a:p>
            <a:pPr marL="285691" indent="-28569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Figure from Greenleaf et al. 2007</a:t>
            </a:r>
          </a:p>
          <a:p>
            <a:pPr marL="285691" indent="-28569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691" indent="-28569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Larger bees can fly farther to forage for food but even smaller bees can travel hundreds of meters</a:t>
            </a:r>
          </a:p>
          <a:p>
            <a:pPr marL="285691" indent="-28569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691" indent="-28569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Lots of “scatter” and uncertainty in the relationship </a:t>
            </a:r>
          </a:p>
          <a:p>
            <a:pPr marL="285691" indent="-28569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691" indent="-28569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Results may not reflect actual bee behavior in the field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2592"/>
            <a:ext cx="4114800" cy="52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55245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Data Gaps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1556415"/>
            <a:ext cx="2476500" cy="4185751"/>
          </a:xfrm>
          <a:prstGeom prst="rect">
            <a:avLst/>
          </a:prstGeom>
          <a:noFill/>
        </p:spPr>
        <p:txBody>
          <a:bodyPr wrap="square" lIns="45710" tIns="22855" rIns="45710" bIns="22855" rtlCol="0">
            <a:spAutoFit/>
          </a:bodyPr>
          <a:lstStyle/>
          <a:p>
            <a:pPr marL="342829" lvl="1" indent="-342829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How do bees species move among urban scrub patches?</a:t>
            </a:r>
          </a:p>
          <a:p>
            <a:pPr marL="342829" lvl="1" indent="-342829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829" lvl="1" indent="-342829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What constitutes a “corridor” for bees?</a:t>
            </a:r>
          </a:p>
          <a:p>
            <a:pPr marL="342829" lvl="1" indent="-342829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829" lvl="1" indent="-342829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How much bee diversity is needed to conserve native plants?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2085"/>
          <a:stretch/>
        </p:blipFill>
        <p:spPr bwMode="auto">
          <a:xfrm>
            <a:off x="3140231" y="1447800"/>
            <a:ext cx="5617519" cy="43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258050" y="4133851"/>
            <a:ext cx="697230" cy="51435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62500" y="4076700"/>
            <a:ext cx="1676400" cy="1143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38900" y="2667000"/>
            <a:ext cx="1638300" cy="15240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41206">
            <a:off x="5623206" y="3502202"/>
            <a:ext cx="1331435" cy="384711"/>
          </a:xfrm>
          <a:prstGeom prst="rect">
            <a:avLst/>
          </a:prstGeom>
          <a:solidFill>
            <a:srgbClr val="000000">
              <a:alpha val="38824"/>
            </a:srgbClr>
          </a:solidFill>
        </p:spPr>
        <p:txBody>
          <a:bodyPr wrap="none" lIns="45710" tIns="22855" rIns="45710" bIns="22855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Corridor??</a:t>
            </a:r>
          </a:p>
        </p:txBody>
      </p:sp>
      <p:sp>
        <p:nvSpPr>
          <p:cNvPr id="19" name="TextBox 18"/>
          <p:cNvSpPr txBox="1"/>
          <p:nvPr/>
        </p:nvSpPr>
        <p:spPr>
          <a:xfrm rot="19412746">
            <a:off x="6773398" y="4420480"/>
            <a:ext cx="2163136" cy="384711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none" lIns="45710" tIns="22855" rIns="45710" bIns="22855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Dispersal barrier?</a:t>
            </a:r>
          </a:p>
        </p:txBody>
      </p:sp>
    </p:spTree>
    <p:extLst>
      <p:ext uri="{BB962C8B-B14F-4D97-AF65-F5344CB8AC3E}">
        <p14:creationId xmlns:p14="http://schemas.microsoft.com/office/powerpoint/2010/main" val="21993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mes\Desktop\With b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52"/>
            <a:ext cx="9144000" cy="60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62858" y="6123802"/>
            <a:ext cx="1164352" cy="276979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Whole Foods</a:t>
            </a:r>
          </a:p>
        </p:txBody>
      </p:sp>
    </p:spTree>
    <p:extLst>
      <p:ext uri="{BB962C8B-B14F-4D97-AF65-F5344CB8AC3E}">
        <p14:creationId xmlns:p14="http://schemas.microsoft.com/office/powerpoint/2010/main" val="19640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mes\Desktop\Without b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62858" y="6123802"/>
            <a:ext cx="1164352" cy="276979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Whole Foods</a:t>
            </a:r>
          </a:p>
        </p:txBody>
      </p:sp>
    </p:spTree>
    <p:extLst>
      <p:ext uri="{BB962C8B-B14F-4D97-AF65-F5344CB8AC3E}">
        <p14:creationId xmlns:p14="http://schemas.microsoft.com/office/powerpoint/2010/main" val="31281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indiagetgreenblog.files.wordpress.com/2013/05/dead-bees.jpg"/>
          <p:cNvSpPr>
            <a:spLocks noChangeAspect="1" noChangeArrowheads="1"/>
          </p:cNvSpPr>
          <p:nvPr/>
        </p:nvSpPr>
        <p:spPr bwMode="auto">
          <a:xfrm>
            <a:off x="31750" y="-68262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10" tIns="22855" rIns="45710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3" name="Picture 21" descr="C:\Users\Keng-LouJames\Desktop\Faces\Agapostemon_texa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799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Keng-LouJames\Desktop\Faces\Andrena_pruno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501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:\Users\Keng-LouJames\Desktop\Faces\Anthophora_hololeu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C:\Users\Keng-LouJames\Desktop\Faces\Augochlorella_pomoniel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77" y="1696799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Keng-LouJames\Desktop\Faces\Bombus_californic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08" y="3429001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C:\Users\Keng-LouJames\Desktop\Faces\Centris_cockerell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6799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:\Users\Keng-LouJames\Desktop\Faces\Ceratina_11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584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Keng-LouJames\Desktop\Faces\Dioxys_product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1" y="1714383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:\Users\Keng-LouJames\Desktop\Faces\Halictus_lig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617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C:\Users\Keng-LouJames\Desktop\Faces\Hoplitis_jacintan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117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C:\Users\Keng-LouJames\Desktop\Faces\Hylaeus_1383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C:\Users\Keng-LouJames\Desktop\Faces\Megachile_occidentali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1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C:\Users\Keng-LouJames\Desktop\Faces\Perdita_rhoi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4592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C:\Users\Keng-LouJames\Desktop\Faces\Pseudopanurgus_fraterculus_fa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C:\Users\Keng-LouJames\Desktop\Faces\Trachusa_bequaerti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7" y="3442567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C:\Users\Keng-LouJames\Desktop\Faces\Triepeolus_1571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129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Apidae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301" y="4173420"/>
            <a:ext cx="2527531" cy="21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21935" y="6276202"/>
            <a:ext cx="1247420" cy="276979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r>
              <a:rPr lang="en-US" sz="1200" dirty="0"/>
              <a:t>© K. James Hung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32" y="1093971"/>
            <a:ext cx="2498868" cy="272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isplaying P1060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2520"/>
            <a:ext cx="2648392" cy="26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Keng-LouJames\Desktop\James\San Diego Pics\0 2013\0-0 Field 2013\P106054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833" y="4038504"/>
            <a:ext cx="2844569" cy="23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321935" y="4182212"/>
            <a:ext cx="2532055" cy="22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53" y="1371600"/>
            <a:ext cx="2717048" cy="217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129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Apidae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C:\Users\james\Desktop\James\Dissertation\Undergrad Thesis Manuscript\ESA Stuff\Pix for use\Done\Tetraloniella davidso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596" y="943916"/>
            <a:ext cx="2249665" cy="28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21935" y="6276202"/>
            <a:ext cx="1247420" cy="276979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r>
              <a:rPr lang="en-US" sz="1200" dirty="0"/>
              <a:t>© K. James Hung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4339" y="3304402"/>
            <a:ext cx="1247420" cy="276979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r>
              <a:rPr lang="en-US" sz="1200" dirty="0"/>
              <a:t>© K. James Hung</a:t>
            </a:r>
          </a:p>
        </p:txBody>
      </p:sp>
      <p:sp>
        <p:nvSpPr>
          <p:cNvPr id="3" name="AutoShape 4" descr="Displaying P1060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2" descr="Leiopodus singularis - fema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1158175"/>
            <a:ext cx="2417558" cy="27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700" y="4075714"/>
            <a:ext cx="2477768" cy="224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Keng-LouJames\Desktop\James\MiscPics\Bee pix and captions\Nomada_sp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7901" y="1117179"/>
            <a:ext cx="2752033" cy="25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ng-LouJames\Desktop\James\MiscPics\Bee pix and captions\Xeromelecta_californic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153" y="4196863"/>
            <a:ext cx="2503529" cy="21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1350" y="4196863"/>
            <a:ext cx="2709761" cy="212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4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129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Megachilidae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00" y="1239204"/>
            <a:ext cx="3407701" cy="286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rot="10800000" flipV="1">
            <a:off x="6096002" y="6367056"/>
            <a:ext cx="2121791" cy="3385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r>
              <a:rPr lang="en-US" sz="1600" dirty="0"/>
              <a:t>Wikimedia Commons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734" y="4079929"/>
            <a:ext cx="2272591" cy="28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30888" y="6324601"/>
            <a:ext cx="3498312" cy="3385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John </a:t>
            </a:r>
            <a:r>
              <a:rPr lang="en-US" sz="1600" dirty="0" err="1">
                <a:solidFill>
                  <a:schemeClr val="bg1"/>
                </a:solidFill>
              </a:rPr>
              <a:t>Ascher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00400" y="4518663"/>
            <a:ext cx="2743200" cy="2167949"/>
            <a:chOff x="816483" y="1034534"/>
            <a:chExt cx="6192227" cy="5478574"/>
          </a:xfrm>
        </p:grpSpPr>
        <p:pic>
          <p:nvPicPr>
            <p:cNvPr id="21" name="Picture 2" descr="http://www.naturspaziergang.de/Wildbienen/Megachilinae/Megachilinae_Foto/Chelostoma_rapunculi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6483" y="1034534"/>
              <a:ext cx="6192225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838203" y="5501999"/>
              <a:ext cx="6170507" cy="1011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http://www.naturspaziergang.de/Wildbienen/Megachilinae/Chelostoma_rapunculi.htm</a:t>
              </a:r>
              <a:endParaRPr lang="en-US" sz="1200" dirty="0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0" y="1239203"/>
            <a:ext cx="3814014" cy="286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C:\Users\Keng-LouJames\Desktop\James\MiscPics\Bee pix and captions\Coelioxys_sp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2" y="4344692"/>
            <a:ext cx="2778961" cy="22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129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Halictidae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james\Desktop\James\Dissertation\Undergrad Thesis Manuscript\ESA Stuff\Pix for use\Done\IMG_68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802" y="1179995"/>
            <a:ext cx="2572179" cy="27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232028" y="3865975"/>
            <a:ext cx="2447703" cy="311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://farm6.staticflickr.com/5227/5550843216_14ca8586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4180" y="4232142"/>
            <a:ext cx="3498312" cy="24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james\Desktop\James\Dissertation\Undergrad Thesis Manuscript\ESA Stuff\Pix for use\Done\IMG_72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577" y="1179994"/>
            <a:ext cx="2512307" cy="26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72000" y="6362701"/>
            <a:ext cx="3498312" cy="3385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Bart </a:t>
            </a:r>
            <a:r>
              <a:rPr lang="en-US" sz="1600" dirty="0" err="1">
                <a:solidFill>
                  <a:schemeClr val="bg1"/>
                </a:solidFill>
              </a:rPr>
              <a:t>Wursten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" y="1181100"/>
            <a:ext cx="2938101" cy="278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liopsis anomoptera_M_AMNH_BEE00217994-2, I_HHG9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01" y="4191000"/>
            <a:ext cx="3381001" cy="23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129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Andrenidae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46616"/>
            <a:ext cx="3276600" cy="291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81600" y="6214647"/>
            <a:ext cx="3498312" cy="3385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r>
              <a:rPr lang="en-US" sz="1600" dirty="0"/>
              <a:t>© </a:t>
            </a:r>
            <a:r>
              <a:rPr lang="en-US" sz="1600" dirty="0" err="1"/>
              <a:t>Hadel</a:t>
            </a:r>
            <a:r>
              <a:rPr lang="en-US" sz="1600" dirty="0"/>
              <a:t> Go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482" y="4035459"/>
            <a:ext cx="3151818" cy="25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78" y="1060876"/>
            <a:ext cx="3151822" cy="252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221</Words>
  <Application>Microsoft Office PowerPoint</Application>
  <PresentationFormat>On-screen Show (4:3)</PresentationFormat>
  <Paragraphs>62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Apidae</vt:lpstr>
      <vt:lpstr>Apidae</vt:lpstr>
      <vt:lpstr>Megachilidae</vt:lpstr>
      <vt:lpstr>Halictidae</vt:lpstr>
      <vt:lpstr>Andrenidae</vt:lpstr>
      <vt:lpstr>Colletidae</vt:lpstr>
      <vt:lpstr>Bees vs. Fragmentation in SD</vt:lpstr>
      <vt:lpstr>Diversity Loss in Fragments</vt:lpstr>
      <vt:lpstr>Diversity Loss in Fragments – why?</vt:lpstr>
      <vt:lpstr>Bee Foraging Ranges</vt:lpstr>
      <vt:lpstr>Data Gaps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Conserving Native Bees in San Diego: The Roles of Urban Food Resources and the Exotic Apis mellifera</dc:title>
  <dc:creator>Keng-Lou James Hung</dc:creator>
  <cp:lastModifiedBy>Keng-Lou James Hung</cp:lastModifiedBy>
  <cp:revision>515</cp:revision>
  <dcterms:created xsi:type="dcterms:W3CDTF">2011-06-17T22:28:29Z</dcterms:created>
  <dcterms:modified xsi:type="dcterms:W3CDTF">2014-06-30T21:05:54Z</dcterms:modified>
</cp:coreProperties>
</file>