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15"/>
  </p:notesMasterIdLst>
  <p:sldIdLst>
    <p:sldId id="257" r:id="rId6"/>
    <p:sldId id="709" r:id="rId7"/>
    <p:sldId id="283" r:id="rId8"/>
    <p:sldId id="730" r:id="rId9"/>
    <p:sldId id="727" r:id="rId10"/>
    <p:sldId id="728" r:id="rId11"/>
    <p:sldId id="731" r:id="rId12"/>
    <p:sldId id="719" r:id="rId13"/>
    <p:sldId id="72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9D7A"/>
    <a:srgbClr val="56876D"/>
    <a:srgbClr val="74A57F"/>
    <a:srgbClr val="A2AD59"/>
    <a:srgbClr val="FF4B3E"/>
    <a:srgbClr val="3379B7"/>
    <a:srgbClr val="FFFFFF"/>
    <a:srgbClr val="A8E0FF"/>
    <a:srgbClr val="628C76"/>
    <a:srgbClr val="9A7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99" autoAdjust="0"/>
  </p:normalViewPr>
  <p:slideViewPr>
    <p:cSldViewPr>
      <p:cViewPr varScale="1">
        <p:scale>
          <a:sx n="100" d="100"/>
          <a:sy n="100" d="100"/>
        </p:scale>
        <p:origin x="183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21C4E-C3B2-4447-BE71-2EE533B142F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00499-D4A3-4778-B0F7-4773C26C1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5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through an example of each indicator: 1 slide for each indicator that talks about why we are doing (why are we picking this species; what’s the overall condition)</a:t>
            </a:r>
          </a:p>
          <a:p>
            <a:r>
              <a:rPr lang="en-US" dirty="0"/>
              <a:t>-Landscape scale: mountain lion</a:t>
            </a:r>
          </a:p>
          <a:p>
            <a:r>
              <a:rPr lang="en-US" dirty="0"/>
              <a:t>-Rare &amp; Specialist: pond turtle &amp; quick one on rare plants (Kris)</a:t>
            </a:r>
          </a:p>
          <a:p>
            <a:r>
              <a:rPr lang="en-US" dirty="0"/>
              <a:t>-Habitat/ Veg. Community Species: cactus wren (Annabelle), may not have the genetics done</a:t>
            </a:r>
          </a:p>
          <a:p>
            <a:r>
              <a:rPr lang="en-US" dirty="0"/>
              <a:t>-Veg community: CSS (Emily)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51BA8-C6E1-4916-9209-D17F79EFEA9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7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E7C-F9E3-48C8-ACC2-41E2C40ED846}" type="datetimeFigureOut">
              <a:rPr lang="en-US" smtClean="0">
                <a:solidFill>
                  <a:srgbClr val="FFFFFF"/>
                </a:solidFill>
              </a:rPr>
              <a:pPr/>
              <a:t>2/22/2021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7258-9A9A-4A82-95F9-41C2CC38A9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9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3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E7C-F9E3-48C8-ACC2-41E2C40ED846}" type="datetimeFigureOut">
              <a:rPr lang="en-US" smtClean="0">
                <a:solidFill>
                  <a:srgbClr val="FFFFFF"/>
                </a:solidFill>
              </a:rPr>
              <a:pPr/>
              <a:t>2/22/2021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7258-9A9A-4A82-95F9-41C2CC38A9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8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E7C-F9E3-48C8-ACC2-41E2C40ED846}" type="datetimeFigureOut">
              <a:rPr lang="en-US" smtClean="0">
                <a:solidFill>
                  <a:srgbClr val="FFFFFF"/>
                </a:solidFill>
              </a:rPr>
              <a:pPr/>
              <a:t>2/22/2021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7258-9A9A-4A82-95F9-41C2CC38A9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32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639763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3657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5410200"/>
            <a:ext cx="4041775" cy="639763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2" y="1752600"/>
            <a:ext cx="4041775" cy="3657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Content Placeholder 4" descr="CBI New Logo-JPE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10600" y="6096000"/>
            <a:ext cx="395268" cy="56743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Conservation Biology Institute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607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8472" y="4065916"/>
            <a:ext cx="6400800" cy="1449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>
                <a:solidFill>
                  <a:srgbClr val="FF0000"/>
                </a:solidFill>
                <a:latin typeface="+mj-lt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Meeting</a:t>
            </a:r>
          </a:p>
          <a:p>
            <a:r>
              <a:rPr lang="en-US" dirty="0"/>
              <a:t>Date</a:t>
            </a:r>
          </a:p>
        </p:txBody>
      </p:sp>
      <p:pic>
        <p:nvPicPr>
          <p:cNvPr id="9" name="Picture 2" descr="\\psf\Host\Volumes\graphics\CREATIVE SERVICES\LOGOS\SANDAG\SANDAG---LOGO---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84" y="5669058"/>
            <a:ext cx="2426899" cy="42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22"/>
          <a:stretch/>
        </p:blipFill>
        <p:spPr>
          <a:xfrm>
            <a:off x="0" y="6257026"/>
            <a:ext cx="9144000" cy="6009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9759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2548" y="2486315"/>
            <a:ext cx="8308241" cy="1362075"/>
          </a:xfrm>
          <a:prstGeom prst="rect">
            <a:avLst/>
          </a:prstGeom>
        </p:spPr>
        <p:txBody>
          <a:bodyPr lIns="0" anchor="b"/>
          <a:lstStyle>
            <a:lvl1pPr algn="l">
              <a:defRPr sz="4000" b="1" cap="all">
                <a:solidFill>
                  <a:schemeClr val="accent4">
                    <a:lumMod val="50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all" spc="0" normalizeH="0" baseline="0" noProof="0" dirty="0" err="1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</a:rPr>
              <a:t>TItle</a:t>
            </a:r>
            <a:endParaRPr kumimoji="0" lang="en-US" sz="4000" b="1" i="0" u="none" strike="noStrike" kern="0" cap="all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57187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8472" y="4065916"/>
            <a:ext cx="6400800" cy="1449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>
                <a:solidFill>
                  <a:srgbClr val="FF0000"/>
                </a:solidFill>
                <a:latin typeface="+mj-lt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Meeting</a:t>
            </a:r>
          </a:p>
          <a:p>
            <a:r>
              <a:rPr lang="en-US" dirty="0"/>
              <a:t>Date</a:t>
            </a:r>
          </a:p>
        </p:txBody>
      </p:sp>
      <p:pic>
        <p:nvPicPr>
          <p:cNvPr id="9" name="Picture 2" descr="\\psf\Host\Volumes\graphics\CREATIVE SERVICES\LOGOS\SANDAG\SANDAG---LOGO---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84" y="5669058"/>
            <a:ext cx="2426899" cy="42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22"/>
          <a:stretch/>
        </p:blipFill>
        <p:spPr>
          <a:xfrm>
            <a:off x="0" y="6257026"/>
            <a:ext cx="9144000" cy="6009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9759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2548" y="2486315"/>
            <a:ext cx="8308241" cy="1362075"/>
          </a:xfrm>
          <a:prstGeom prst="rect">
            <a:avLst/>
          </a:prstGeom>
        </p:spPr>
        <p:txBody>
          <a:bodyPr lIns="0" anchor="b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all" spc="0" normalizeH="0" baseline="0" noProof="0" dirty="0" err="1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</a:rPr>
              <a:t>TItle</a:t>
            </a:r>
            <a:endParaRPr kumimoji="0" lang="en-US" sz="4000" b="1" i="0" u="none" strike="noStrike" kern="0" cap="all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62061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124"/>
          <a:stretch/>
        </p:blipFill>
        <p:spPr>
          <a:xfrm>
            <a:off x="0" y="6550328"/>
            <a:ext cx="9144000" cy="307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049" y="194092"/>
            <a:ext cx="8422257" cy="88708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298" y="1109932"/>
            <a:ext cx="8393502" cy="5367068"/>
          </a:xfrm>
          <a:prstGeom prst="rect">
            <a:avLst/>
          </a:prstGeom>
        </p:spPr>
        <p:txBody>
          <a:bodyPr lIns="0"/>
          <a:lstStyle>
            <a:lvl1pPr marL="182563" indent="-182563">
              <a:buClr>
                <a:schemeClr val="tx1">
                  <a:lumMod val="85000"/>
                  <a:lumOff val="15000"/>
                </a:schemeClr>
              </a:buClr>
              <a:defRPr sz="2800">
                <a:latin typeface="+mj-lt"/>
                <a:cs typeface="Calibri" pitchFamily="34" charset="0"/>
              </a:defRPr>
            </a:lvl1pPr>
            <a:lvl2pPr marL="344488" indent="-171450">
              <a:buClr>
                <a:schemeClr val="tx1">
                  <a:lumMod val="85000"/>
                  <a:lumOff val="15000"/>
                </a:schemeClr>
              </a:buClr>
              <a:defRPr sz="2400">
                <a:latin typeface="+mj-lt"/>
                <a:cs typeface="Calibri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26" name="Picture 2" descr="\\psf\Host\Volumes\graphics\CREATIVE SERVICES\LOGOS\SANDAG\SANDAG---LOGO---RGB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7" y="6640127"/>
            <a:ext cx="897147" cy="15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2" b="80348"/>
          <a:stretch/>
        </p:blipFill>
        <p:spPr>
          <a:xfrm>
            <a:off x="0" y="-385312"/>
            <a:ext cx="9144000" cy="62410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8687" y="-362309"/>
            <a:ext cx="385313" cy="329184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D3D596CF-D692-4819-BE20-EDA4E91534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241540"/>
            <a:ext cx="313944" cy="471577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781691" y="-28755"/>
            <a:ext cx="494581" cy="2127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8FD5E2-3D51-4CA7-BF7D-7A404856AF5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0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E7C-F9E3-48C8-ACC2-41E2C40ED846}" type="datetimeFigureOut">
              <a:rPr lang="en-US" smtClean="0">
                <a:solidFill>
                  <a:srgbClr val="FFFFFF"/>
                </a:solidFill>
              </a:rPr>
              <a:pPr/>
              <a:t>2/22/2021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7258-9A9A-4A82-95F9-41C2CC38A9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6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3462339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E7C-F9E3-48C8-ACC2-41E2C40ED846}" type="datetimeFigureOut">
              <a:rPr lang="en-US" smtClean="0">
                <a:solidFill>
                  <a:srgbClr val="FFFFFF"/>
                </a:solidFill>
              </a:rPr>
              <a:pPr/>
              <a:t>2/22/2021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7258-9A9A-4A82-95F9-41C2CC38A9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5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E7C-F9E3-48C8-ACC2-41E2C40ED846}" type="datetimeFigureOut">
              <a:rPr lang="en-US" smtClean="0">
                <a:solidFill>
                  <a:srgbClr val="FFFFFF"/>
                </a:solidFill>
              </a:rPr>
              <a:pPr/>
              <a:t>2/22/2021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7258-9A9A-4A82-95F9-41C2CC38A9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6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E7C-F9E3-48C8-ACC2-41E2C40ED846}" type="datetimeFigureOut">
              <a:rPr lang="en-US" smtClean="0">
                <a:solidFill>
                  <a:srgbClr val="FFFFFF"/>
                </a:solidFill>
              </a:rPr>
              <a:pPr/>
              <a:t>2/22/2021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7258-9A9A-4A82-95F9-41C2CC38A9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3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E7C-F9E3-48C8-ACC2-41E2C40ED846}" type="datetimeFigureOut">
              <a:rPr lang="en-US" smtClean="0">
                <a:solidFill>
                  <a:srgbClr val="FFFFFF"/>
                </a:solidFill>
              </a:rPr>
              <a:pPr/>
              <a:t>2/22/2021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7258-9A9A-4A82-95F9-41C2CC38A9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9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E7C-F9E3-48C8-ACC2-41E2C40ED846}" type="datetimeFigureOut">
              <a:rPr lang="en-US" smtClean="0">
                <a:solidFill>
                  <a:srgbClr val="FFFFFF"/>
                </a:solidFill>
              </a:rPr>
              <a:pPr/>
              <a:t>2/22/2021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7258-9A9A-4A82-95F9-41C2CC38A9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0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2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E7C-F9E3-48C8-ACC2-41E2C40ED846}" type="datetimeFigureOut">
              <a:rPr lang="en-US" smtClean="0">
                <a:solidFill>
                  <a:srgbClr val="FFFFFF"/>
                </a:solidFill>
              </a:rPr>
              <a:pPr/>
              <a:t>2/22/2021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7258-9A9A-4A82-95F9-41C2CC38A9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4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1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E7C-F9E3-48C8-ACC2-41E2C40ED846}" type="datetimeFigureOut">
              <a:rPr lang="en-US" smtClean="0">
                <a:solidFill>
                  <a:srgbClr val="FFFFFF"/>
                </a:solidFill>
              </a:rPr>
              <a:pPr/>
              <a:t>2/22/2021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7258-9A9A-4A82-95F9-41C2CC38A9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4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9219E7C-F9E3-48C8-ACC2-41E2C40ED846}" type="datetimeFigureOut">
              <a:rPr lang="en-US" smtClean="0">
                <a:solidFill>
                  <a:srgbClr val="FFFFFF"/>
                </a:solidFill>
              </a:rPr>
              <a:pPr/>
              <a:t>2/22/2021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1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E1D7258-9A9A-4A82-95F9-41C2CC38A9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593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97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.doc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8B9566-4EDC-4E27-AA5B-3D1241D611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650491C6-1693-4B25-868B-AB356B06B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533469"/>
            <a:ext cx="2031827" cy="799951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61AE8BA-8FE3-4581-BE0D-03DA19DF4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46440"/>
            <a:ext cx="1746420" cy="1682960"/>
          </a:xfrm>
          <a:prstGeom prst="rect">
            <a:avLst/>
          </a:prstGeom>
          <a:noFill/>
          <a:ln w="254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14" descr="SANDAG logo graphic that links to home page">
            <a:extLst>
              <a:ext uri="{FF2B5EF4-FFF2-40B4-BE49-F238E27FC236}">
                <a16:creationId xmlns:a16="http://schemas.microsoft.com/office/drawing/2014/main" id="{0FED08A2-EF64-4BC1-A675-FF94B5BFD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6"/>
          <a:stretch/>
        </p:blipFill>
        <p:spPr bwMode="auto">
          <a:xfrm>
            <a:off x="5867400" y="5533469"/>
            <a:ext cx="2668472" cy="799951"/>
          </a:xfrm>
          <a:prstGeom prst="rect">
            <a:avLst/>
          </a:prstGeom>
          <a:noFill/>
          <a:ln w="25400">
            <a:solidFill>
              <a:srgbClr val="FF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2606CC-4BF2-4E25-91D8-58A37226CEA6}"/>
              </a:ext>
            </a:extLst>
          </p:cNvPr>
          <p:cNvSpPr txBox="1"/>
          <p:nvPr/>
        </p:nvSpPr>
        <p:spPr>
          <a:xfrm>
            <a:off x="5867400" y="6397823"/>
            <a:ext cx="1871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Photo: Jessie </a:t>
            </a:r>
            <a:r>
              <a:rPr lang="en-US" sz="1400" b="1" dirty="0" err="1"/>
              <a:t>Vinje</a:t>
            </a:r>
            <a:r>
              <a:rPr lang="en-US" sz="1400" b="1" dirty="0"/>
              <a:t>, CBI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D32AE8-256A-492E-9577-22C502D4645F}"/>
              </a:ext>
            </a:extLst>
          </p:cNvPr>
          <p:cNvSpPr/>
          <p:nvPr/>
        </p:nvSpPr>
        <p:spPr>
          <a:xfrm>
            <a:off x="0" y="126456"/>
            <a:ext cx="9220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Preserve Metrics Update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San Diego Management &amp; Monitoring Program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/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Group 2 Rare and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Speicalist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Species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March 5, 2021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5392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2B545-E5A4-456B-B252-9BF830655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5DC09-2DE0-4D9F-8648-C9EBC727459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Kris will do</a:t>
            </a:r>
          </a:p>
          <a:p>
            <a:r>
              <a:rPr lang="en-US" dirty="0"/>
              <a:t>About 10 mins</a:t>
            </a:r>
          </a:p>
        </p:txBody>
      </p:sp>
    </p:spTree>
    <p:extLst>
      <p:ext uri="{BB962C8B-B14F-4D97-AF65-F5344CB8AC3E}">
        <p14:creationId xmlns:p14="http://schemas.microsoft.com/office/powerpoint/2010/main" val="387247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61676FE-C255-44C3-B028-69DB467C27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028827"/>
              </p:ext>
            </p:extLst>
          </p:nvPr>
        </p:nvGraphicFramePr>
        <p:xfrm>
          <a:off x="157163" y="379413"/>
          <a:ext cx="8737600" cy="546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Document" r:id="rId4" imgW="9912472" imgH="6216479" progId="Word.Document.12">
                  <p:embed/>
                </p:oleObj>
              </mc:Choice>
              <mc:Fallback>
                <p:oleObj name="Document" r:id="rId4" imgW="9912472" imgH="6216479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61676FE-C255-44C3-B028-69DB467C27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163" y="379413"/>
                        <a:ext cx="8737600" cy="546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679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E82EC-C4E4-470D-AA9E-06D0F9F8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Emily explain dashboard (5 mins)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87236-640A-48A3-99BB-19AD2D6B07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51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E82EC-C4E4-470D-AA9E-06D0F9F8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Hermes (Kris &amp; Annabelle, Emily Dashboard) ~ 15-20 mins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87236-640A-48A3-99BB-19AD2D6B07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Kris: intro, Annabelle: map, Emily: dashboard driving</a:t>
            </a:r>
          </a:p>
          <a:p>
            <a:r>
              <a:rPr lang="en-US" dirty="0"/>
              <a:t>Show dashboard example &amp; maybe ESRI Dashboard (Emily)</a:t>
            </a:r>
          </a:p>
          <a:p>
            <a:r>
              <a:rPr lang="en-US" dirty="0"/>
              <a:t>Maps of occurrences </a:t>
            </a:r>
          </a:p>
          <a:p>
            <a:r>
              <a:rPr lang="en-US" dirty="0"/>
              <a:t># of extant populations over time (graph); have # of butterflies counted each year at each site. Compile data from Dan’s stuff</a:t>
            </a:r>
          </a:p>
          <a:p>
            <a:r>
              <a:rPr lang="en-US" dirty="0"/>
              <a:t>Show by year what was surveyed and what the results were (detected, not detected). Annabelle make in GIS and Emily add to dashboard?</a:t>
            </a:r>
          </a:p>
        </p:txBody>
      </p:sp>
    </p:spTree>
    <p:extLst>
      <p:ext uri="{BB962C8B-B14F-4D97-AF65-F5344CB8AC3E}">
        <p14:creationId xmlns:p14="http://schemas.microsoft.com/office/powerpoint/2010/main" val="49700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E82EC-C4E4-470D-AA9E-06D0F9F8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Quino? (Kris) ~10-15 mins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87236-640A-48A3-99BB-19AD2D6B07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Figuring out what we can do</a:t>
            </a:r>
          </a:p>
        </p:txBody>
      </p:sp>
    </p:spTree>
    <p:extLst>
      <p:ext uri="{BB962C8B-B14F-4D97-AF65-F5344CB8AC3E}">
        <p14:creationId xmlns:p14="http://schemas.microsoft.com/office/powerpoint/2010/main" val="3468038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B96BD-7245-4712-ADFC-2DEA896A5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Rare Plants (Kris &amp; Emily) 30 mins (at most)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CF631-FB2D-4DC5-90F7-F7B54BEC311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Each species: thornmint, acmispon, tarplant, Encinitas Baccharis, willowy monardella</a:t>
            </a:r>
          </a:p>
          <a:p>
            <a:r>
              <a:rPr lang="en-US" dirty="0"/>
              <a:t>Kris explain, Emily drive</a:t>
            </a:r>
          </a:p>
        </p:txBody>
      </p:sp>
    </p:spTree>
    <p:extLst>
      <p:ext uri="{BB962C8B-B14F-4D97-AF65-F5344CB8AC3E}">
        <p14:creationId xmlns:p14="http://schemas.microsoft.com/office/powerpoint/2010/main" val="237606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DD41-9599-47DE-9E1B-A211E26F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 (5-10 mins)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A73DA-45CF-44C1-ADDF-0B65DC77B3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382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B1A34-FEA2-4827-B332-11A1E7524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</a:t>
            </a:r>
            <a:r>
              <a:rPr lang="en-US" dirty="0" err="1"/>
              <a:t>SLide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D6506-D88A-412B-B553-4B4007A335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2141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ps">
  <a:themeElements>
    <a:clrScheme name="Map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504D"/>
      </a:accent1>
      <a:accent2>
        <a:srgbClr val="FFC000"/>
      </a:accent2>
      <a:accent3>
        <a:srgbClr val="9BBB59"/>
      </a:accent3>
      <a:accent4>
        <a:srgbClr val="F79646"/>
      </a:accent4>
      <a:accent5>
        <a:srgbClr val="4BACC6"/>
      </a:accent5>
      <a:accent6>
        <a:srgbClr val="8064A2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a633556-f7ae-4671-be9f-03501dc213cd">
      <UserInfo>
        <DisplayName>Bernabe, Annabelle E</DisplayName>
        <AccountId>13</AccountId>
        <AccountType/>
      </UserInfo>
      <UserInfo>
        <DisplayName>Preston, Kristine L</DisplayName>
        <AccountId>14</AccountId>
        <AccountType/>
      </UserInfo>
      <UserInfo>
        <DisplayName>Mccutcheon, Sarah J</DisplayName>
        <AccountId>12</AccountId>
        <AccountType/>
      </UserInfo>
      <UserInfo>
        <DisplayName>Perkins, Emily E</DisplayName>
        <AccountId>15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39578CAA08FB4EB75C6D1E4140963D" ma:contentTypeVersion="4" ma:contentTypeDescription="Create a new document." ma:contentTypeScope="" ma:versionID="fc57e161d3d189826f2d72c7ae1e0f14">
  <xsd:schema xmlns:xsd="http://www.w3.org/2001/XMLSchema" xmlns:xs="http://www.w3.org/2001/XMLSchema" xmlns:p="http://schemas.microsoft.com/office/2006/metadata/properties" xmlns:ns2="6a91b482-1c8e-4d37-af69-b411f3f59b59" xmlns:ns3="ca633556-f7ae-4671-be9f-03501dc213cd" targetNamespace="http://schemas.microsoft.com/office/2006/metadata/properties" ma:root="true" ma:fieldsID="1c0df297e1586c77c84b81b1d340910d" ns2:_="" ns3:_="">
    <xsd:import namespace="6a91b482-1c8e-4d37-af69-b411f3f59b59"/>
    <xsd:import namespace="ca633556-f7ae-4671-be9f-03501dc213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91b482-1c8e-4d37-af69-b411f3f59b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33556-f7ae-4671-be9f-03501dc213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28A836-36AC-47A1-9A71-113B1E936C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8213FA-B7D4-4514-B788-590E3538B820}">
  <ds:schemaRefs>
    <ds:schemaRef ds:uri="http://schemas.microsoft.com/office/2006/metadata/properties"/>
    <ds:schemaRef ds:uri="http://schemas.microsoft.com/office/infopath/2007/PartnerControls"/>
    <ds:schemaRef ds:uri="ca633556-f7ae-4671-be9f-03501dc213cd"/>
  </ds:schemaRefs>
</ds:datastoreItem>
</file>

<file path=customXml/itemProps3.xml><?xml version="1.0" encoding="utf-8"?>
<ds:datastoreItem xmlns:ds="http://schemas.openxmlformats.org/officeDocument/2006/customXml" ds:itemID="{1B676B07-C488-4236-8709-EC051DD3DE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91b482-1c8e-4d37-af69-b411f3f59b59"/>
    <ds:schemaRef ds:uri="ca633556-f7ae-4671-be9f-03501dc213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8843</TotalTime>
  <Words>269</Words>
  <Application>Microsoft Office PowerPoint</Application>
  <PresentationFormat>On-screen Show (4:3)</PresentationFormat>
  <Paragraphs>27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Candara</vt:lpstr>
      <vt:lpstr>Horizon</vt:lpstr>
      <vt:lpstr>Maps</vt:lpstr>
      <vt:lpstr>Document</vt:lpstr>
      <vt:lpstr>PowerPoint Presentation</vt:lpstr>
      <vt:lpstr>Introduction</vt:lpstr>
      <vt:lpstr>PowerPoint Presentation</vt:lpstr>
      <vt:lpstr>Emily explain dashboard (5 mins)</vt:lpstr>
      <vt:lpstr>Hermes (Kris &amp; Annabelle, Emily Dashboard) ~ 15-20 mins</vt:lpstr>
      <vt:lpstr>Quino? (Kris) ~10-15 mins</vt:lpstr>
      <vt:lpstr>Rare Plants (Kris &amp; Emily) 30 mins (at most)</vt:lpstr>
      <vt:lpstr>Wrap up (5-10 mins)</vt:lpstr>
      <vt:lpstr>Closing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Preston, Kristine L.</dc:creator>
  <cp:lastModifiedBy>Mccutcheon, Sarah J</cp:lastModifiedBy>
  <cp:revision>242</cp:revision>
  <dcterms:created xsi:type="dcterms:W3CDTF">2019-12-05T16:01:31Z</dcterms:created>
  <dcterms:modified xsi:type="dcterms:W3CDTF">2021-02-22T19:05:54Z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0x0101007539578CAA08FB4EB75C6D1E4140963D</vt:lpwstr>
  </property>
</Properties>
</file>